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77" r:id="rId3"/>
    <p:sldId id="275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0" r:id="rId16"/>
    <p:sldId id="271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F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7"/>
    <p:restoredTop sz="69626"/>
  </p:normalViewPr>
  <p:slideViewPr>
    <p:cSldViewPr snapToGrid="0">
      <p:cViewPr varScale="1">
        <p:scale>
          <a:sx n="44" d="100"/>
          <a:sy n="44" d="100"/>
        </p:scale>
        <p:origin x="1560" y="32"/>
      </p:cViewPr>
      <p:guideLst/>
    </p:cSldViewPr>
  </p:slideViewPr>
  <p:notesTextViewPr>
    <p:cViewPr>
      <p:scale>
        <a:sx n="120" d="100"/>
        <a:sy n="1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BFC16-1ED6-4939-A792-A90DE805CE7E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C49F76-3F49-4DF6-8622-D6B0021451A1}">
      <dgm:prSet/>
      <dgm:spPr/>
      <dgm:t>
        <a:bodyPr/>
        <a:lstStyle/>
        <a:p>
          <a:r>
            <a:rPr lang="en-US" dirty="0" err="1">
              <a:solidFill>
                <a:srgbClr val="F7FF87"/>
              </a:solidFill>
            </a:rPr>
            <a:t>Antal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lärosäten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som</a:t>
          </a:r>
          <a:r>
            <a:rPr lang="en-US" dirty="0">
              <a:solidFill>
                <a:srgbClr val="F7FF87"/>
              </a:solidFill>
            </a:rPr>
            <a:t> ger magister/ </a:t>
          </a:r>
          <a:r>
            <a:rPr lang="en-US" dirty="0" err="1">
              <a:solidFill>
                <a:srgbClr val="F7FF87"/>
              </a:solidFill>
            </a:rPr>
            <a:t>masterutbildningar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på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avancerad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nivå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i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socialt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arbete</a:t>
          </a:r>
          <a:r>
            <a:rPr lang="en-US" dirty="0">
              <a:solidFill>
                <a:srgbClr val="F7FF87"/>
              </a:solidFill>
            </a:rPr>
            <a:t>, </a:t>
          </a:r>
        </a:p>
      </dgm:t>
    </dgm:pt>
    <dgm:pt modelId="{8B876DE7-56E9-470B-A893-7895EA54C13E}" type="parTrans" cxnId="{1B00256A-D12B-45D2-86CD-6F74A504AF4D}">
      <dgm:prSet/>
      <dgm:spPr/>
      <dgm:t>
        <a:bodyPr/>
        <a:lstStyle/>
        <a:p>
          <a:endParaRPr lang="en-US"/>
        </a:p>
      </dgm:t>
    </dgm:pt>
    <dgm:pt modelId="{281F1379-F4A9-4F68-83D1-EDAC146C3B92}" type="sibTrans" cxnId="{1B00256A-D12B-45D2-86CD-6F74A504AF4D}">
      <dgm:prSet/>
      <dgm:spPr/>
      <dgm:t>
        <a:bodyPr/>
        <a:lstStyle/>
        <a:p>
          <a:endParaRPr lang="en-US"/>
        </a:p>
      </dgm:t>
    </dgm:pt>
    <dgm:pt modelId="{D175C3CD-F0BD-4225-A8BA-77C73F073257}">
      <dgm:prSet/>
      <dgm:spPr/>
      <dgm:t>
        <a:bodyPr/>
        <a:lstStyle/>
        <a:p>
          <a:r>
            <a:rPr lang="en-US" dirty="0" err="1">
              <a:solidFill>
                <a:srgbClr val="F7FF87"/>
              </a:solidFill>
            </a:rPr>
            <a:t>Antal</a:t>
          </a:r>
          <a:r>
            <a:rPr lang="en-US" dirty="0">
              <a:solidFill>
                <a:srgbClr val="F7FF87"/>
              </a:solidFill>
            </a:rPr>
            <a:t> </a:t>
          </a:r>
          <a:r>
            <a:rPr lang="en-US" dirty="0" err="1">
              <a:solidFill>
                <a:srgbClr val="F7FF87"/>
              </a:solidFill>
            </a:rPr>
            <a:t>platser</a:t>
          </a:r>
          <a:endParaRPr lang="en-US" dirty="0">
            <a:solidFill>
              <a:srgbClr val="F7FF87"/>
            </a:solidFill>
          </a:endParaRPr>
        </a:p>
      </dgm:t>
    </dgm:pt>
    <dgm:pt modelId="{BE6547FF-5728-4A9D-A0A0-DD41EAF3E363}" type="parTrans" cxnId="{A0C41841-B9EC-4A38-AFF7-CD9FE7852C47}">
      <dgm:prSet/>
      <dgm:spPr/>
      <dgm:t>
        <a:bodyPr/>
        <a:lstStyle/>
        <a:p>
          <a:endParaRPr lang="en-US"/>
        </a:p>
      </dgm:t>
    </dgm:pt>
    <dgm:pt modelId="{FB706FBB-DAC7-4602-8453-ACBFC86E43F1}" type="sibTrans" cxnId="{A0C41841-B9EC-4A38-AFF7-CD9FE7852C47}">
      <dgm:prSet/>
      <dgm:spPr/>
      <dgm:t>
        <a:bodyPr/>
        <a:lstStyle/>
        <a:p>
          <a:endParaRPr lang="en-US"/>
        </a:p>
      </dgm:t>
    </dgm:pt>
    <dgm:pt modelId="{F044DA95-1CD9-4803-8146-F1C3A5DC04E9}">
      <dgm:prSet/>
      <dgm:spPr/>
      <dgm:t>
        <a:bodyPr/>
        <a:lstStyle/>
        <a:p>
          <a:r>
            <a:rPr lang="en-US" dirty="0">
              <a:solidFill>
                <a:srgbClr val="F7FF87"/>
              </a:solidFill>
            </a:rPr>
            <a:t>Professions- / </a:t>
          </a:r>
          <a:r>
            <a:rPr lang="en-US" dirty="0" err="1">
              <a:solidFill>
                <a:srgbClr val="F7FF87"/>
              </a:solidFill>
            </a:rPr>
            <a:t>forskningsförberedande</a:t>
          </a:r>
          <a:endParaRPr lang="en-US" dirty="0">
            <a:solidFill>
              <a:srgbClr val="F7FF87"/>
            </a:solidFill>
          </a:endParaRPr>
        </a:p>
      </dgm:t>
    </dgm:pt>
    <dgm:pt modelId="{4B75EBC3-2693-49C6-90B7-7425ABCBFB73}" type="parTrans" cxnId="{705A46C1-8E1D-4360-8FDE-037BEC436BCE}">
      <dgm:prSet/>
      <dgm:spPr/>
      <dgm:t>
        <a:bodyPr/>
        <a:lstStyle/>
        <a:p>
          <a:endParaRPr lang="en-US"/>
        </a:p>
      </dgm:t>
    </dgm:pt>
    <dgm:pt modelId="{A9AC658D-A68C-4C28-AFC7-B580FF0A7CC9}" type="sibTrans" cxnId="{705A46C1-8E1D-4360-8FDE-037BEC436BCE}">
      <dgm:prSet/>
      <dgm:spPr/>
      <dgm:t>
        <a:bodyPr/>
        <a:lstStyle/>
        <a:p>
          <a:endParaRPr lang="en-US"/>
        </a:p>
      </dgm:t>
    </dgm:pt>
    <dgm:pt modelId="{0FC47ED8-6A5A-43DD-A62C-8D2E30A9BEB4}">
      <dgm:prSet/>
      <dgm:spPr/>
      <dgm:t>
        <a:bodyPr/>
        <a:lstStyle/>
        <a:p>
          <a:r>
            <a:rPr lang="en-US" dirty="0" err="1">
              <a:solidFill>
                <a:srgbClr val="F7FF87"/>
              </a:solidFill>
            </a:rPr>
            <a:t>Distans</a:t>
          </a:r>
          <a:r>
            <a:rPr lang="en-US" dirty="0">
              <a:solidFill>
                <a:srgbClr val="F7FF87"/>
              </a:solidFill>
            </a:rPr>
            <a:t>/ campus, </a:t>
          </a:r>
          <a:r>
            <a:rPr lang="en-US" dirty="0" err="1">
              <a:solidFill>
                <a:srgbClr val="F7FF87"/>
              </a:solidFill>
            </a:rPr>
            <a:t>språk</a:t>
          </a:r>
          <a:r>
            <a:rPr lang="en-US" dirty="0">
              <a:solidFill>
                <a:srgbClr val="F7FF87"/>
              </a:solidFill>
            </a:rPr>
            <a:t>, </a:t>
          </a:r>
          <a:r>
            <a:rPr lang="en-US" dirty="0" err="1">
              <a:solidFill>
                <a:srgbClr val="F7FF87"/>
              </a:solidFill>
            </a:rPr>
            <a:t>hel</a:t>
          </a:r>
          <a:r>
            <a:rPr lang="en-US" dirty="0">
              <a:solidFill>
                <a:srgbClr val="F7FF87"/>
              </a:solidFill>
            </a:rPr>
            <a:t>/</a:t>
          </a:r>
          <a:r>
            <a:rPr lang="en-US" dirty="0" err="1">
              <a:solidFill>
                <a:srgbClr val="F7FF87"/>
              </a:solidFill>
            </a:rPr>
            <a:t>halvfart</a:t>
          </a:r>
          <a:endParaRPr lang="en-US" dirty="0">
            <a:solidFill>
              <a:srgbClr val="F7FF87"/>
            </a:solidFill>
          </a:endParaRPr>
        </a:p>
      </dgm:t>
    </dgm:pt>
    <dgm:pt modelId="{A2EEC7B6-C626-4705-B5A8-999211C570C9}" type="parTrans" cxnId="{FA43EC1C-D33B-4775-BD6B-9E13BCB04804}">
      <dgm:prSet/>
      <dgm:spPr/>
      <dgm:t>
        <a:bodyPr/>
        <a:lstStyle/>
        <a:p>
          <a:endParaRPr lang="en-US"/>
        </a:p>
      </dgm:t>
    </dgm:pt>
    <dgm:pt modelId="{C0A3F5F6-6F95-4230-B2B3-66189C9ACAC0}" type="sibTrans" cxnId="{FA43EC1C-D33B-4775-BD6B-9E13BCB04804}">
      <dgm:prSet/>
      <dgm:spPr/>
      <dgm:t>
        <a:bodyPr/>
        <a:lstStyle/>
        <a:p>
          <a:endParaRPr lang="en-US"/>
        </a:p>
      </dgm:t>
    </dgm:pt>
    <dgm:pt modelId="{DBE56C21-46C9-4960-8981-A8221C1942AF}">
      <dgm:prSet/>
      <dgm:spPr/>
      <dgm:t>
        <a:bodyPr/>
        <a:lstStyle/>
        <a:p>
          <a:r>
            <a:rPr lang="en-US" dirty="0" err="1">
              <a:solidFill>
                <a:srgbClr val="F7FF87"/>
              </a:solidFill>
            </a:rPr>
            <a:t>Förkunskapskrav</a:t>
          </a:r>
          <a:endParaRPr lang="en-US" dirty="0">
            <a:solidFill>
              <a:srgbClr val="F7FF87"/>
            </a:solidFill>
          </a:endParaRPr>
        </a:p>
      </dgm:t>
    </dgm:pt>
    <dgm:pt modelId="{69DDB29E-76BD-40B1-851F-EA105217091F}" type="parTrans" cxnId="{F7DABA99-7ECF-4625-9B43-6693CFD5333A}">
      <dgm:prSet/>
      <dgm:spPr/>
      <dgm:t>
        <a:bodyPr/>
        <a:lstStyle/>
        <a:p>
          <a:endParaRPr lang="en-US"/>
        </a:p>
      </dgm:t>
    </dgm:pt>
    <dgm:pt modelId="{9FCD1ACB-15F1-40DC-813C-0B8C8C95C009}" type="sibTrans" cxnId="{F7DABA99-7ECF-4625-9B43-6693CFD5333A}">
      <dgm:prSet/>
      <dgm:spPr/>
      <dgm:t>
        <a:bodyPr/>
        <a:lstStyle/>
        <a:p>
          <a:endParaRPr lang="en-US"/>
        </a:p>
      </dgm:t>
    </dgm:pt>
    <dgm:pt modelId="{A0E0D8D2-FDD4-4ABC-9851-2EE611C72871}">
      <dgm:prSet/>
      <dgm:spPr/>
      <dgm:t>
        <a:bodyPr/>
        <a:lstStyle/>
        <a:p>
          <a:endParaRPr lang="en-US" dirty="0"/>
        </a:p>
      </dgm:t>
    </dgm:pt>
    <dgm:pt modelId="{2975ADDC-1FA3-49E8-B214-E48B8C20EA88}" type="parTrans" cxnId="{A8FAE032-953C-4819-84D3-D996FAA37311}">
      <dgm:prSet/>
      <dgm:spPr/>
      <dgm:t>
        <a:bodyPr/>
        <a:lstStyle/>
        <a:p>
          <a:endParaRPr lang="en-US"/>
        </a:p>
      </dgm:t>
    </dgm:pt>
    <dgm:pt modelId="{828B8504-3E20-44D7-A48A-F376D57D23CF}" type="sibTrans" cxnId="{A8FAE032-953C-4819-84D3-D996FAA37311}">
      <dgm:prSet/>
      <dgm:spPr/>
      <dgm:t>
        <a:bodyPr/>
        <a:lstStyle/>
        <a:p>
          <a:endParaRPr lang="en-US"/>
        </a:p>
      </dgm:t>
    </dgm:pt>
    <dgm:pt modelId="{803CFB56-4E30-5346-B017-5ED6220562BB}" type="pres">
      <dgm:prSet presAssocID="{9A6BFC16-1ED6-4939-A792-A90DE805CE7E}" presName="vert0" presStyleCnt="0">
        <dgm:presLayoutVars>
          <dgm:dir/>
          <dgm:animOne val="branch"/>
          <dgm:animLvl val="lvl"/>
        </dgm:presLayoutVars>
      </dgm:prSet>
      <dgm:spPr/>
    </dgm:pt>
    <dgm:pt modelId="{E93F6D68-322E-6644-A10A-C63A6E2616D0}" type="pres">
      <dgm:prSet presAssocID="{87C49F76-3F49-4DF6-8622-D6B0021451A1}" presName="thickLine" presStyleLbl="alignNode1" presStyleIdx="0" presStyleCnt="6"/>
      <dgm:spPr/>
    </dgm:pt>
    <dgm:pt modelId="{FB15347B-06C1-0049-8EB1-77BE5908BB7D}" type="pres">
      <dgm:prSet presAssocID="{87C49F76-3F49-4DF6-8622-D6B0021451A1}" presName="horz1" presStyleCnt="0"/>
      <dgm:spPr/>
    </dgm:pt>
    <dgm:pt modelId="{D5BD7C88-88DF-2046-A377-4038537A4C57}" type="pres">
      <dgm:prSet presAssocID="{87C49F76-3F49-4DF6-8622-D6B0021451A1}" presName="tx1" presStyleLbl="revTx" presStyleIdx="0" presStyleCnt="6"/>
      <dgm:spPr/>
    </dgm:pt>
    <dgm:pt modelId="{E6228DCF-383F-3346-8EB7-503BE4CDA992}" type="pres">
      <dgm:prSet presAssocID="{87C49F76-3F49-4DF6-8622-D6B0021451A1}" presName="vert1" presStyleCnt="0"/>
      <dgm:spPr/>
    </dgm:pt>
    <dgm:pt modelId="{0B8506B5-6D16-8F43-8673-E7D7C6E8FDC0}" type="pres">
      <dgm:prSet presAssocID="{D175C3CD-F0BD-4225-A8BA-77C73F073257}" presName="thickLine" presStyleLbl="alignNode1" presStyleIdx="1" presStyleCnt="6"/>
      <dgm:spPr/>
    </dgm:pt>
    <dgm:pt modelId="{379DD7D2-E6AD-344C-A21B-4E94009CC021}" type="pres">
      <dgm:prSet presAssocID="{D175C3CD-F0BD-4225-A8BA-77C73F073257}" presName="horz1" presStyleCnt="0"/>
      <dgm:spPr/>
    </dgm:pt>
    <dgm:pt modelId="{D659DDBC-1BC9-AF4F-B5AA-0D66FFA27A59}" type="pres">
      <dgm:prSet presAssocID="{D175C3CD-F0BD-4225-A8BA-77C73F073257}" presName="tx1" presStyleLbl="revTx" presStyleIdx="1" presStyleCnt="6"/>
      <dgm:spPr/>
    </dgm:pt>
    <dgm:pt modelId="{196BBFCA-6563-E041-AB1E-0B66674A5E62}" type="pres">
      <dgm:prSet presAssocID="{D175C3CD-F0BD-4225-A8BA-77C73F073257}" presName="vert1" presStyleCnt="0"/>
      <dgm:spPr/>
    </dgm:pt>
    <dgm:pt modelId="{A2738402-45EE-4943-A054-0369FED3522D}" type="pres">
      <dgm:prSet presAssocID="{F044DA95-1CD9-4803-8146-F1C3A5DC04E9}" presName="thickLine" presStyleLbl="alignNode1" presStyleIdx="2" presStyleCnt="6"/>
      <dgm:spPr/>
    </dgm:pt>
    <dgm:pt modelId="{ED3CDA64-CAEA-E54E-9C6D-9E56F1715599}" type="pres">
      <dgm:prSet presAssocID="{F044DA95-1CD9-4803-8146-F1C3A5DC04E9}" presName="horz1" presStyleCnt="0"/>
      <dgm:spPr/>
    </dgm:pt>
    <dgm:pt modelId="{53C7A9E3-2A4A-1843-82B9-8F2F5635B9AB}" type="pres">
      <dgm:prSet presAssocID="{F044DA95-1CD9-4803-8146-F1C3A5DC04E9}" presName="tx1" presStyleLbl="revTx" presStyleIdx="2" presStyleCnt="6"/>
      <dgm:spPr/>
    </dgm:pt>
    <dgm:pt modelId="{6941FC2E-304B-AF49-88B4-562B9CDEE731}" type="pres">
      <dgm:prSet presAssocID="{F044DA95-1CD9-4803-8146-F1C3A5DC04E9}" presName="vert1" presStyleCnt="0"/>
      <dgm:spPr/>
    </dgm:pt>
    <dgm:pt modelId="{CEDE7059-1698-4049-8003-2606D8415FB1}" type="pres">
      <dgm:prSet presAssocID="{0FC47ED8-6A5A-43DD-A62C-8D2E30A9BEB4}" presName="thickLine" presStyleLbl="alignNode1" presStyleIdx="3" presStyleCnt="6"/>
      <dgm:spPr/>
    </dgm:pt>
    <dgm:pt modelId="{4A1BB915-4439-5243-85D5-45827B10FFA6}" type="pres">
      <dgm:prSet presAssocID="{0FC47ED8-6A5A-43DD-A62C-8D2E30A9BEB4}" presName="horz1" presStyleCnt="0"/>
      <dgm:spPr/>
    </dgm:pt>
    <dgm:pt modelId="{07D4FB0E-ECF4-4640-BBD0-FA12E3A129F3}" type="pres">
      <dgm:prSet presAssocID="{0FC47ED8-6A5A-43DD-A62C-8D2E30A9BEB4}" presName="tx1" presStyleLbl="revTx" presStyleIdx="3" presStyleCnt="6"/>
      <dgm:spPr/>
    </dgm:pt>
    <dgm:pt modelId="{FA715B51-4754-B14D-9A93-3C5E7A4213D4}" type="pres">
      <dgm:prSet presAssocID="{0FC47ED8-6A5A-43DD-A62C-8D2E30A9BEB4}" presName="vert1" presStyleCnt="0"/>
      <dgm:spPr/>
    </dgm:pt>
    <dgm:pt modelId="{543693C0-D211-3C46-AF06-C65C846B6D01}" type="pres">
      <dgm:prSet presAssocID="{DBE56C21-46C9-4960-8981-A8221C1942AF}" presName="thickLine" presStyleLbl="alignNode1" presStyleIdx="4" presStyleCnt="6"/>
      <dgm:spPr/>
    </dgm:pt>
    <dgm:pt modelId="{F84A78D8-AC6A-0148-B34D-805EF99975EA}" type="pres">
      <dgm:prSet presAssocID="{DBE56C21-46C9-4960-8981-A8221C1942AF}" presName="horz1" presStyleCnt="0"/>
      <dgm:spPr/>
    </dgm:pt>
    <dgm:pt modelId="{63695128-819E-1947-A1CC-A2DE818021AE}" type="pres">
      <dgm:prSet presAssocID="{DBE56C21-46C9-4960-8981-A8221C1942AF}" presName="tx1" presStyleLbl="revTx" presStyleIdx="4" presStyleCnt="6"/>
      <dgm:spPr/>
    </dgm:pt>
    <dgm:pt modelId="{90B3554F-584F-5942-92EB-30AFAC4B3BD4}" type="pres">
      <dgm:prSet presAssocID="{DBE56C21-46C9-4960-8981-A8221C1942AF}" presName="vert1" presStyleCnt="0"/>
      <dgm:spPr/>
    </dgm:pt>
    <dgm:pt modelId="{E35E54D6-9A74-644A-890B-13C970F0F75C}" type="pres">
      <dgm:prSet presAssocID="{A0E0D8D2-FDD4-4ABC-9851-2EE611C72871}" presName="thickLine" presStyleLbl="alignNode1" presStyleIdx="5" presStyleCnt="6"/>
      <dgm:spPr/>
    </dgm:pt>
    <dgm:pt modelId="{14BFFDA6-47DC-DA42-A3A3-F7BAD070CAAD}" type="pres">
      <dgm:prSet presAssocID="{A0E0D8D2-FDD4-4ABC-9851-2EE611C72871}" presName="horz1" presStyleCnt="0"/>
      <dgm:spPr/>
    </dgm:pt>
    <dgm:pt modelId="{03CE9834-DA20-6C4A-97F4-F5FA05E3C889}" type="pres">
      <dgm:prSet presAssocID="{A0E0D8D2-FDD4-4ABC-9851-2EE611C72871}" presName="tx1" presStyleLbl="revTx" presStyleIdx="5" presStyleCnt="6"/>
      <dgm:spPr/>
    </dgm:pt>
    <dgm:pt modelId="{3EB75F94-78A3-3645-BCDF-0335B411CEC6}" type="pres">
      <dgm:prSet presAssocID="{A0E0D8D2-FDD4-4ABC-9851-2EE611C72871}" presName="vert1" presStyleCnt="0"/>
      <dgm:spPr/>
    </dgm:pt>
  </dgm:ptLst>
  <dgm:cxnLst>
    <dgm:cxn modelId="{FA43EC1C-D33B-4775-BD6B-9E13BCB04804}" srcId="{9A6BFC16-1ED6-4939-A792-A90DE805CE7E}" destId="{0FC47ED8-6A5A-43DD-A62C-8D2E30A9BEB4}" srcOrd="3" destOrd="0" parTransId="{A2EEC7B6-C626-4705-B5A8-999211C570C9}" sibTransId="{C0A3F5F6-6F95-4230-B2B3-66189C9ACAC0}"/>
    <dgm:cxn modelId="{78F7CE23-1E5F-AF4B-9455-8E6A04D4AE99}" type="presOf" srcId="{D175C3CD-F0BD-4225-A8BA-77C73F073257}" destId="{D659DDBC-1BC9-AF4F-B5AA-0D66FFA27A59}" srcOrd="0" destOrd="0" presId="urn:microsoft.com/office/officeart/2008/layout/LinedList"/>
    <dgm:cxn modelId="{58D50C2A-41AC-2740-BBAD-4642A756E5F5}" type="presOf" srcId="{DBE56C21-46C9-4960-8981-A8221C1942AF}" destId="{63695128-819E-1947-A1CC-A2DE818021AE}" srcOrd="0" destOrd="0" presId="urn:microsoft.com/office/officeart/2008/layout/LinedList"/>
    <dgm:cxn modelId="{A8FAE032-953C-4819-84D3-D996FAA37311}" srcId="{9A6BFC16-1ED6-4939-A792-A90DE805CE7E}" destId="{A0E0D8D2-FDD4-4ABC-9851-2EE611C72871}" srcOrd="5" destOrd="0" parTransId="{2975ADDC-1FA3-49E8-B214-E48B8C20EA88}" sibTransId="{828B8504-3E20-44D7-A48A-F376D57D23CF}"/>
    <dgm:cxn modelId="{534F4F33-5F17-904B-801D-F8325AD8E28E}" type="presOf" srcId="{F044DA95-1CD9-4803-8146-F1C3A5DC04E9}" destId="{53C7A9E3-2A4A-1843-82B9-8F2F5635B9AB}" srcOrd="0" destOrd="0" presId="urn:microsoft.com/office/officeart/2008/layout/LinedList"/>
    <dgm:cxn modelId="{A0C41841-B9EC-4A38-AFF7-CD9FE7852C47}" srcId="{9A6BFC16-1ED6-4939-A792-A90DE805CE7E}" destId="{D175C3CD-F0BD-4225-A8BA-77C73F073257}" srcOrd="1" destOrd="0" parTransId="{BE6547FF-5728-4A9D-A0A0-DD41EAF3E363}" sibTransId="{FB706FBB-DAC7-4602-8453-ACBFC86E43F1}"/>
    <dgm:cxn modelId="{1B00256A-D12B-45D2-86CD-6F74A504AF4D}" srcId="{9A6BFC16-1ED6-4939-A792-A90DE805CE7E}" destId="{87C49F76-3F49-4DF6-8622-D6B0021451A1}" srcOrd="0" destOrd="0" parTransId="{8B876DE7-56E9-470B-A893-7895EA54C13E}" sibTransId="{281F1379-F4A9-4F68-83D1-EDAC146C3B92}"/>
    <dgm:cxn modelId="{FAF6666E-EBA9-924C-9B5E-84EF41DC3381}" type="presOf" srcId="{A0E0D8D2-FDD4-4ABC-9851-2EE611C72871}" destId="{03CE9834-DA20-6C4A-97F4-F5FA05E3C889}" srcOrd="0" destOrd="0" presId="urn:microsoft.com/office/officeart/2008/layout/LinedList"/>
    <dgm:cxn modelId="{22C57B97-C935-1648-B2FC-51A241DAA646}" type="presOf" srcId="{0FC47ED8-6A5A-43DD-A62C-8D2E30A9BEB4}" destId="{07D4FB0E-ECF4-4640-BBD0-FA12E3A129F3}" srcOrd="0" destOrd="0" presId="urn:microsoft.com/office/officeart/2008/layout/LinedList"/>
    <dgm:cxn modelId="{F7DABA99-7ECF-4625-9B43-6693CFD5333A}" srcId="{9A6BFC16-1ED6-4939-A792-A90DE805CE7E}" destId="{DBE56C21-46C9-4960-8981-A8221C1942AF}" srcOrd="4" destOrd="0" parTransId="{69DDB29E-76BD-40B1-851F-EA105217091F}" sibTransId="{9FCD1ACB-15F1-40DC-813C-0B8C8C95C009}"/>
    <dgm:cxn modelId="{705A46C1-8E1D-4360-8FDE-037BEC436BCE}" srcId="{9A6BFC16-1ED6-4939-A792-A90DE805CE7E}" destId="{F044DA95-1CD9-4803-8146-F1C3A5DC04E9}" srcOrd="2" destOrd="0" parTransId="{4B75EBC3-2693-49C6-90B7-7425ABCBFB73}" sibTransId="{A9AC658D-A68C-4C28-AFC7-B580FF0A7CC9}"/>
    <dgm:cxn modelId="{6C6790C8-CC0A-C543-A559-70BAAD9D2D72}" type="presOf" srcId="{87C49F76-3F49-4DF6-8622-D6B0021451A1}" destId="{D5BD7C88-88DF-2046-A377-4038537A4C57}" srcOrd="0" destOrd="0" presId="urn:microsoft.com/office/officeart/2008/layout/LinedList"/>
    <dgm:cxn modelId="{108E98F9-57BF-3A4A-A0A2-1CBA98BEF346}" type="presOf" srcId="{9A6BFC16-1ED6-4939-A792-A90DE805CE7E}" destId="{803CFB56-4E30-5346-B017-5ED6220562BB}" srcOrd="0" destOrd="0" presId="urn:microsoft.com/office/officeart/2008/layout/LinedList"/>
    <dgm:cxn modelId="{FB62932F-0F54-1048-A8BA-D9C55259C93A}" type="presParOf" srcId="{803CFB56-4E30-5346-B017-5ED6220562BB}" destId="{E93F6D68-322E-6644-A10A-C63A6E2616D0}" srcOrd="0" destOrd="0" presId="urn:microsoft.com/office/officeart/2008/layout/LinedList"/>
    <dgm:cxn modelId="{91371757-DBCD-3841-8D10-A812D9BA65A7}" type="presParOf" srcId="{803CFB56-4E30-5346-B017-5ED6220562BB}" destId="{FB15347B-06C1-0049-8EB1-77BE5908BB7D}" srcOrd="1" destOrd="0" presId="urn:microsoft.com/office/officeart/2008/layout/LinedList"/>
    <dgm:cxn modelId="{90E1247D-3D71-D84F-93B3-7B9D9B01E547}" type="presParOf" srcId="{FB15347B-06C1-0049-8EB1-77BE5908BB7D}" destId="{D5BD7C88-88DF-2046-A377-4038537A4C57}" srcOrd="0" destOrd="0" presId="urn:microsoft.com/office/officeart/2008/layout/LinedList"/>
    <dgm:cxn modelId="{A5DDA1C3-8674-E442-A47E-B12A85DA7204}" type="presParOf" srcId="{FB15347B-06C1-0049-8EB1-77BE5908BB7D}" destId="{E6228DCF-383F-3346-8EB7-503BE4CDA992}" srcOrd="1" destOrd="0" presId="urn:microsoft.com/office/officeart/2008/layout/LinedList"/>
    <dgm:cxn modelId="{20B675A7-4F76-0F4C-87D9-63ACC00B1EA9}" type="presParOf" srcId="{803CFB56-4E30-5346-B017-5ED6220562BB}" destId="{0B8506B5-6D16-8F43-8673-E7D7C6E8FDC0}" srcOrd="2" destOrd="0" presId="urn:microsoft.com/office/officeart/2008/layout/LinedList"/>
    <dgm:cxn modelId="{0FA7A5DC-3135-3841-9432-AEA0C9D32870}" type="presParOf" srcId="{803CFB56-4E30-5346-B017-5ED6220562BB}" destId="{379DD7D2-E6AD-344C-A21B-4E94009CC021}" srcOrd="3" destOrd="0" presId="urn:microsoft.com/office/officeart/2008/layout/LinedList"/>
    <dgm:cxn modelId="{0CFEFF65-70AB-C541-8669-F1413B2F1342}" type="presParOf" srcId="{379DD7D2-E6AD-344C-A21B-4E94009CC021}" destId="{D659DDBC-1BC9-AF4F-B5AA-0D66FFA27A59}" srcOrd="0" destOrd="0" presId="urn:microsoft.com/office/officeart/2008/layout/LinedList"/>
    <dgm:cxn modelId="{BD24E85C-BD3F-364E-B299-219E35EEFB5E}" type="presParOf" srcId="{379DD7D2-E6AD-344C-A21B-4E94009CC021}" destId="{196BBFCA-6563-E041-AB1E-0B66674A5E62}" srcOrd="1" destOrd="0" presId="urn:microsoft.com/office/officeart/2008/layout/LinedList"/>
    <dgm:cxn modelId="{5A3FD68F-6198-6A41-8797-5FE56EF73387}" type="presParOf" srcId="{803CFB56-4E30-5346-B017-5ED6220562BB}" destId="{A2738402-45EE-4943-A054-0369FED3522D}" srcOrd="4" destOrd="0" presId="urn:microsoft.com/office/officeart/2008/layout/LinedList"/>
    <dgm:cxn modelId="{F70FFA63-89FD-7B45-BEB3-2FA530A3AA40}" type="presParOf" srcId="{803CFB56-4E30-5346-B017-5ED6220562BB}" destId="{ED3CDA64-CAEA-E54E-9C6D-9E56F1715599}" srcOrd="5" destOrd="0" presId="urn:microsoft.com/office/officeart/2008/layout/LinedList"/>
    <dgm:cxn modelId="{8F4A8188-1858-6542-B067-F82C5D35DCE3}" type="presParOf" srcId="{ED3CDA64-CAEA-E54E-9C6D-9E56F1715599}" destId="{53C7A9E3-2A4A-1843-82B9-8F2F5635B9AB}" srcOrd="0" destOrd="0" presId="urn:microsoft.com/office/officeart/2008/layout/LinedList"/>
    <dgm:cxn modelId="{657C6F71-DF46-F949-A728-F8B9B0BBDFA1}" type="presParOf" srcId="{ED3CDA64-CAEA-E54E-9C6D-9E56F1715599}" destId="{6941FC2E-304B-AF49-88B4-562B9CDEE731}" srcOrd="1" destOrd="0" presId="urn:microsoft.com/office/officeart/2008/layout/LinedList"/>
    <dgm:cxn modelId="{D43ACF23-2F56-AF4C-A9FC-0568B29ED0E7}" type="presParOf" srcId="{803CFB56-4E30-5346-B017-5ED6220562BB}" destId="{CEDE7059-1698-4049-8003-2606D8415FB1}" srcOrd="6" destOrd="0" presId="urn:microsoft.com/office/officeart/2008/layout/LinedList"/>
    <dgm:cxn modelId="{4341BA99-1EEA-3247-9417-10BC2E19C107}" type="presParOf" srcId="{803CFB56-4E30-5346-B017-5ED6220562BB}" destId="{4A1BB915-4439-5243-85D5-45827B10FFA6}" srcOrd="7" destOrd="0" presId="urn:microsoft.com/office/officeart/2008/layout/LinedList"/>
    <dgm:cxn modelId="{32BDCB3A-6249-0D49-9923-56E51E50DFAC}" type="presParOf" srcId="{4A1BB915-4439-5243-85D5-45827B10FFA6}" destId="{07D4FB0E-ECF4-4640-BBD0-FA12E3A129F3}" srcOrd="0" destOrd="0" presId="urn:microsoft.com/office/officeart/2008/layout/LinedList"/>
    <dgm:cxn modelId="{E51BA834-8D03-B44C-A13A-5A3671683340}" type="presParOf" srcId="{4A1BB915-4439-5243-85D5-45827B10FFA6}" destId="{FA715B51-4754-B14D-9A93-3C5E7A4213D4}" srcOrd="1" destOrd="0" presId="urn:microsoft.com/office/officeart/2008/layout/LinedList"/>
    <dgm:cxn modelId="{2529978F-CBD4-7D40-97CB-15CBB44BC8A8}" type="presParOf" srcId="{803CFB56-4E30-5346-B017-5ED6220562BB}" destId="{543693C0-D211-3C46-AF06-C65C846B6D01}" srcOrd="8" destOrd="0" presId="urn:microsoft.com/office/officeart/2008/layout/LinedList"/>
    <dgm:cxn modelId="{6D480751-EE25-C649-96A5-24D5CDA28050}" type="presParOf" srcId="{803CFB56-4E30-5346-B017-5ED6220562BB}" destId="{F84A78D8-AC6A-0148-B34D-805EF99975EA}" srcOrd="9" destOrd="0" presId="urn:microsoft.com/office/officeart/2008/layout/LinedList"/>
    <dgm:cxn modelId="{507655B7-F36B-3D4E-8CA0-2363DBAF06F7}" type="presParOf" srcId="{F84A78D8-AC6A-0148-B34D-805EF99975EA}" destId="{63695128-819E-1947-A1CC-A2DE818021AE}" srcOrd="0" destOrd="0" presId="urn:microsoft.com/office/officeart/2008/layout/LinedList"/>
    <dgm:cxn modelId="{2A2BBCBC-A879-D348-91C2-1D37B9498D98}" type="presParOf" srcId="{F84A78D8-AC6A-0148-B34D-805EF99975EA}" destId="{90B3554F-584F-5942-92EB-30AFAC4B3BD4}" srcOrd="1" destOrd="0" presId="urn:microsoft.com/office/officeart/2008/layout/LinedList"/>
    <dgm:cxn modelId="{C96B9475-B843-AD47-97C4-F7F0B08D2E77}" type="presParOf" srcId="{803CFB56-4E30-5346-B017-5ED6220562BB}" destId="{E35E54D6-9A74-644A-890B-13C970F0F75C}" srcOrd="10" destOrd="0" presId="urn:microsoft.com/office/officeart/2008/layout/LinedList"/>
    <dgm:cxn modelId="{CF24F802-021A-E14D-B6F3-C429287DB28B}" type="presParOf" srcId="{803CFB56-4E30-5346-B017-5ED6220562BB}" destId="{14BFFDA6-47DC-DA42-A3A3-F7BAD070CAAD}" srcOrd="11" destOrd="0" presId="urn:microsoft.com/office/officeart/2008/layout/LinedList"/>
    <dgm:cxn modelId="{2B209097-1E5C-AE46-ACDB-C97934FB8AA5}" type="presParOf" srcId="{14BFFDA6-47DC-DA42-A3A3-F7BAD070CAAD}" destId="{03CE9834-DA20-6C4A-97F4-F5FA05E3C889}" srcOrd="0" destOrd="0" presId="urn:microsoft.com/office/officeart/2008/layout/LinedList"/>
    <dgm:cxn modelId="{5F42309F-2C93-2E48-A305-87491E0F0CBF}" type="presParOf" srcId="{14BFFDA6-47DC-DA42-A3A3-F7BAD070CAAD}" destId="{3EB75F94-78A3-3645-BCDF-0335B411CE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F6D68-322E-6644-A10A-C63A6E2616D0}">
      <dsp:nvSpPr>
        <dsp:cNvPr id="0" name=""/>
        <dsp:cNvSpPr/>
      </dsp:nvSpPr>
      <dsp:spPr>
        <a:xfrm>
          <a:off x="0" y="2124"/>
          <a:ext cx="785691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5BD7C88-88DF-2046-A377-4038537A4C57}">
      <dsp:nvSpPr>
        <dsp:cNvPr id="0" name=""/>
        <dsp:cNvSpPr/>
      </dsp:nvSpPr>
      <dsp:spPr>
        <a:xfrm>
          <a:off x="0" y="2124"/>
          <a:ext cx="7856913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F7FF87"/>
              </a:solidFill>
            </a:rPr>
            <a:t>Antal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lärosäten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som</a:t>
          </a:r>
          <a:r>
            <a:rPr lang="en-US" sz="2000" kern="1200" dirty="0">
              <a:solidFill>
                <a:srgbClr val="F7FF87"/>
              </a:solidFill>
            </a:rPr>
            <a:t> ger magister/ </a:t>
          </a:r>
          <a:r>
            <a:rPr lang="en-US" sz="2000" kern="1200" dirty="0" err="1">
              <a:solidFill>
                <a:srgbClr val="F7FF87"/>
              </a:solidFill>
            </a:rPr>
            <a:t>masterutbildningar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på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avancerad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nivå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i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socialt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arbete</a:t>
          </a:r>
          <a:r>
            <a:rPr lang="en-US" sz="2000" kern="1200" dirty="0">
              <a:solidFill>
                <a:srgbClr val="F7FF87"/>
              </a:solidFill>
            </a:rPr>
            <a:t>, </a:t>
          </a:r>
        </a:p>
      </dsp:txBody>
      <dsp:txXfrm>
        <a:off x="0" y="2124"/>
        <a:ext cx="7856913" cy="724514"/>
      </dsp:txXfrm>
    </dsp:sp>
    <dsp:sp modelId="{0B8506B5-6D16-8F43-8673-E7D7C6E8FDC0}">
      <dsp:nvSpPr>
        <dsp:cNvPr id="0" name=""/>
        <dsp:cNvSpPr/>
      </dsp:nvSpPr>
      <dsp:spPr>
        <a:xfrm>
          <a:off x="0" y="726639"/>
          <a:ext cx="785691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59DDBC-1BC9-AF4F-B5AA-0D66FFA27A59}">
      <dsp:nvSpPr>
        <dsp:cNvPr id="0" name=""/>
        <dsp:cNvSpPr/>
      </dsp:nvSpPr>
      <dsp:spPr>
        <a:xfrm>
          <a:off x="0" y="726639"/>
          <a:ext cx="7856913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F7FF87"/>
              </a:solidFill>
            </a:rPr>
            <a:t>Antal</a:t>
          </a:r>
          <a:r>
            <a:rPr lang="en-US" sz="2000" kern="1200" dirty="0">
              <a:solidFill>
                <a:srgbClr val="F7FF87"/>
              </a:solidFill>
            </a:rPr>
            <a:t> </a:t>
          </a:r>
          <a:r>
            <a:rPr lang="en-US" sz="2000" kern="1200" dirty="0" err="1">
              <a:solidFill>
                <a:srgbClr val="F7FF87"/>
              </a:solidFill>
            </a:rPr>
            <a:t>platser</a:t>
          </a:r>
          <a:endParaRPr lang="en-US" sz="2000" kern="1200" dirty="0">
            <a:solidFill>
              <a:srgbClr val="F7FF87"/>
            </a:solidFill>
          </a:endParaRPr>
        </a:p>
      </dsp:txBody>
      <dsp:txXfrm>
        <a:off x="0" y="726639"/>
        <a:ext cx="7856913" cy="724514"/>
      </dsp:txXfrm>
    </dsp:sp>
    <dsp:sp modelId="{A2738402-45EE-4943-A054-0369FED3522D}">
      <dsp:nvSpPr>
        <dsp:cNvPr id="0" name=""/>
        <dsp:cNvSpPr/>
      </dsp:nvSpPr>
      <dsp:spPr>
        <a:xfrm>
          <a:off x="0" y="1451154"/>
          <a:ext cx="785691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C7A9E3-2A4A-1843-82B9-8F2F5635B9AB}">
      <dsp:nvSpPr>
        <dsp:cNvPr id="0" name=""/>
        <dsp:cNvSpPr/>
      </dsp:nvSpPr>
      <dsp:spPr>
        <a:xfrm>
          <a:off x="0" y="1451154"/>
          <a:ext cx="7856913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7FF87"/>
              </a:solidFill>
            </a:rPr>
            <a:t>Professions- / </a:t>
          </a:r>
          <a:r>
            <a:rPr lang="en-US" sz="2000" kern="1200" dirty="0" err="1">
              <a:solidFill>
                <a:srgbClr val="F7FF87"/>
              </a:solidFill>
            </a:rPr>
            <a:t>forskningsförberedande</a:t>
          </a:r>
          <a:endParaRPr lang="en-US" sz="2000" kern="1200" dirty="0">
            <a:solidFill>
              <a:srgbClr val="F7FF87"/>
            </a:solidFill>
          </a:endParaRPr>
        </a:p>
      </dsp:txBody>
      <dsp:txXfrm>
        <a:off x="0" y="1451154"/>
        <a:ext cx="7856913" cy="724514"/>
      </dsp:txXfrm>
    </dsp:sp>
    <dsp:sp modelId="{CEDE7059-1698-4049-8003-2606D8415FB1}">
      <dsp:nvSpPr>
        <dsp:cNvPr id="0" name=""/>
        <dsp:cNvSpPr/>
      </dsp:nvSpPr>
      <dsp:spPr>
        <a:xfrm>
          <a:off x="0" y="2175669"/>
          <a:ext cx="785691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D4FB0E-ECF4-4640-BBD0-FA12E3A129F3}">
      <dsp:nvSpPr>
        <dsp:cNvPr id="0" name=""/>
        <dsp:cNvSpPr/>
      </dsp:nvSpPr>
      <dsp:spPr>
        <a:xfrm>
          <a:off x="0" y="2175669"/>
          <a:ext cx="7856913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F7FF87"/>
              </a:solidFill>
            </a:rPr>
            <a:t>Distans</a:t>
          </a:r>
          <a:r>
            <a:rPr lang="en-US" sz="2000" kern="1200" dirty="0">
              <a:solidFill>
                <a:srgbClr val="F7FF87"/>
              </a:solidFill>
            </a:rPr>
            <a:t>/ campus, </a:t>
          </a:r>
          <a:r>
            <a:rPr lang="en-US" sz="2000" kern="1200" dirty="0" err="1">
              <a:solidFill>
                <a:srgbClr val="F7FF87"/>
              </a:solidFill>
            </a:rPr>
            <a:t>språk</a:t>
          </a:r>
          <a:r>
            <a:rPr lang="en-US" sz="2000" kern="1200" dirty="0">
              <a:solidFill>
                <a:srgbClr val="F7FF87"/>
              </a:solidFill>
            </a:rPr>
            <a:t>, </a:t>
          </a:r>
          <a:r>
            <a:rPr lang="en-US" sz="2000" kern="1200" dirty="0" err="1">
              <a:solidFill>
                <a:srgbClr val="F7FF87"/>
              </a:solidFill>
            </a:rPr>
            <a:t>hel</a:t>
          </a:r>
          <a:r>
            <a:rPr lang="en-US" sz="2000" kern="1200" dirty="0">
              <a:solidFill>
                <a:srgbClr val="F7FF87"/>
              </a:solidFill>
            </a:rPr>
            <a:t>/</a:t>
          </a:r>
          <a:r>
            <a:rPr lang="en-US" sz="2000" kern="1200" dirty="0" err="1">
              <a:solidFill>
                <a:srgbClr val="F7FF87"/>
              </a:solidFill>
            </a:rPr>
            <a:t>halvfart</a:t>
          </a:r>
          <a:endParaRPr lang="en-US" sz="2000" kern="1200" dirty="0">
            <a:solidFill>
              <a:srgbClr val="F7FF87"/>
            </a:solidFill>
          </a:endParaRPr>
        </a:p>
      </dsp:txBody>
      <dsp:txXfrm>
        <a:off x="0" y="2175669"/>
        <a:ext cx="7856913" cy="724514"/>
      </dsp:txXfrm>
    </dsp:sp>
    <dsp:sp modelId="{543693C0-D211-3C46-AF06-C65C846B6D01}">
      <dsp:nvSpPr>
        <dsp:cNvPr id="0" name=""/>
        <dsp:cNvSpPr/>
      </dsp:nvSpPr>
      <dsp:spPr>
        <a:xfrm>
          <a:off x="0" y="2900183"/>
          <a:ext cx="785691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695128-819E-1947-A1CC-A2DE818021AE}">
      <dsp:nvSpPr>
        <dsp:cNvPr id="0" name=""/>
        <dsp:cNvSpPr/>
      </dsp:nvSpPr>
      <dsp:spPr>
        <a:xfrm>
          <a:off x="0" y="2900183"/>
          <a:ext cx="7856913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F7FF87"/>
              </a:solidFill>
            </a:rPr>
            <a:t>Förkunskapskrav</a:t>
          </a:r>
          <a:endParaRPr lang="en-US" sz="2000" kern="1200" dirty="0">
            <a:solidFill>
              <a:srgbClr val="F7FF87"/>
            </a:solidFill>
          </a:endParaRPr>
        </a:p>
      </dsp:txBody>
      <dsp:txXfrm>
        <a:off x="0" y="2900183"/>
        <a:ext cx="7856913" cy="724514"/>
      </dsp:txXfrm>
    </dsp:sp>
    <dsp:sp modelId="{E35E54D6-9A74-644A-890B-13C970F0F75C}">
      <dsp:nvSpPr>
        <dsp:cNvPr id="0" name=""/>
        <dsp:cNvSpPr/>
      </dsp:nvSpPr>
      <dsp:spPr>
        <a:xfrm>
          <a:off x="0" y="3624698"/>
          <a:ext cx="785691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CE9834-DA20-6C4A-97F4-F5FA05E3C889}">
      <dsp:nvSpPr>
        <dsp:cNvPr id="0" name=""/>
        <dsp:cNvSpPr/>
      </dsp:nvSpPr>
      <dsp:spPr>
        <a:xfrm>
          <a:off x="0" y="3624698"/>
          <a:ext cx="7856913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3624698"/>
        <a:ext cx="7856913" cy="724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D47-1112-5741-A9B4-F8EF0DBB0F38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1251-1D5F-4B45-8EB5-BDFECEA829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07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654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7132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97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8916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1823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265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362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306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9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36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5952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886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23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6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648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E91251-1D5F-4B45-8EB5-BDFECEA8293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210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99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7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11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809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3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77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32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37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08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29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37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58974-41AE-7E4D-AA45-1D756F022F33}" type="datetimeFigureOut">
              <a:rPr lang="sv-SE" smtClean="0"/>
              <a:t>2024-11-15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724D-9AC8-1B44-850F-75C27DEB594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37AB41A-87B6-3D51-5640-372F6D7269C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63325" y="63500"/>
            <a:ext cx="787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836413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41EEA70-052D-2ED6-B0E3-0D54D0214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sv-SE" sz="4600" dirty="0">
                <a:solidFill>
                  <a:srgbClr val="F7FF87"/>
                </a:solidFill>
              </a:rPr>
              <a:t>Genomlysning av magister/ masterutbildningar i socialt arbete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511403D-8404-9A88-74C9-2C099E19E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6988" y="3962400"/>
            <a:ext cx="7058025" cy="581025"/>
          </a:xfrm>
        </p:spPr>
        <p:txBody>
          <a:bodyPr anchor="ctr">
            <a:normAutofit/>
          </a:bodyPr>
          <a:lstStyle/>
          <a:p>
            <a:r>
              <a:rPr lang="sv-SE" sz="2800">
                <a:solidFill>
                  <a:srgbClr val="FFFFFF"/>
                </a:solidFill>
              </a:rPr>
              <a:t>Anna Dunér &amp; Elisabeth Olin</a:t>
            </a:r>
          </a:p>
        </p:txBody>
      </p:sp>
    </p:spTree>
    <p:extLst>
      <p:ext uri="{BB962C8B-B14F-4D97-AF65-F5344CB8AC3E}">
        <p14:creationId xmlns:p14="http://schemas.microsoft.com/office/powerpoint/2010/main" val="207454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44A12B8-14A1-DF42-89A0-8BC5421FE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sv-SE" sz="2400">
                <a:solidFill>
                  <a:srgbClr val="FFFFFF"/>
                </a:solidFill>
              </a:rPr>
              <a:t>Psykoterapeutprogram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E05757-8525-5CB4-A692-BE5BF0B9A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7FF87"/>
                </a:solidFill>
              </a:rPr>
              <a:t>Göteborg och Stockholm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158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CF4F49A-ED47-A9B6-75F7-8F398FA2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sv-SE" sz="4100">
                <a:solidFill>
                  <a:srgbClr val="FFFFFF"/>
                </a:solidFill>
              </a:rPr>
              <a:t>Söktryck och genomströmning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80E5C1-C99C-A74F-5019-2B072205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sv-SE" dirty="0" err="1">
                <a:solidFill>
                  <a:srgbClr val="F7FF87"/>
                </a:solidFill>
              </a:rPr>
              <a:t>Masterprogrammet</a:t>
            </a:r>
            <a:r>
              <a:rPr lang="sv-SE" dirty="0">
                <a:solidFill>
                  <a:srgbClr val="F7FF87"/>
                </a:solidFill>
              </a:rPr>
              <a:t> har varierande söktryck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Vanligt att samtliga sökande antas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Genomströmningen generellt låg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21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C1FCA2C-F708-11AB-F691-AF2550202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Lärarkompetens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BCE7AC-A2BA-FF6B-F0B3-96109F919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86" y="820879"/>
            <a:ext cx="6636714" cy="5437875"/>
          </a:xfrm>
        </p:spPr>
        <p:txBody>
          <a:bodyPr anchor="t">
            <a:normAutofit/>
          </a:bodyPr>
          <a:lstStyle/>
          <a:p>
            <a:r>
              <a:rPr lang="sv-SE" dirty="0">
                <a:solidFill>
                  <a:srgbClr val="F7FF87"/>
                </a:solidFill>
              </a:rPr>
              <a:t>Vid en majoritet av lärosätena har under 50% av lärarna på avancerad nivå en professionsutbildning och/ eller en doktorsexamen i socialt arbete</a:t>
            </a:r>
          </a:p>
          <a:p>
            <a:pPr marL="0" indent="0">
              <a:buNone/>
            </a:pPr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Flertalet lärosäten har även adjunkter som undervisar på avancerad nivå</a:t>
            </a:r>
          </a:p>
          <a:p>
            <a:pPr marL="0" indent="0">
              <a:buNone/>
            </a:pPr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Vid flerparten av lärosätena är 25-50 % av lärarna på avancerad nivå  docenter eller professorer</a:t>
            </a:r>
          </a:p>
          <a:p>
            <a:endParaRPr lang="sv-SE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7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AAEB85-1943-32C4-56EF-AF2AF1A45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5000" dirty="0">
                <a:solidFill>
                  <a:srgbClr val="F7FF87"/>
                </a:solidFill>
              </a:rPr>
              <a:t>Studentperspektivet - kursvärderingar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E1C152-9946-AE90-CCFA-F952ED96A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sv-SE" sz="2200" dirty="0">
                <a:solidFill>
                  <a:srgbClr val="F7FF87"/>
                </a:solidFill>
              </a:rPr>
              <a:t>Utvärderingar från 5 lärosäten</a:t>
            </a:r>
            <a:r>
              <a:rPr lang="sv-SE" sz="2200">
                <a:solidFill>
                  <a:srgbClr val="F7FF87"/>
                </a:solidFill>
              </a:rPr>
              <a:t>, 46 </a:t>
            </a:r>
            <a:r>
              <a:rPr lang="sv-SE" sz="2200" dirty="0">
                <a:solidFill>
                  <a:srgbClr val="F7FF87"/>
                </a:solidFill>
              </a:rPr>
              <a:t>kurser avancerad nivå, några program, sammanlagt </a:t>
            </a:r>
            <a:r>
              <a:rPr lang="sv-SE" sz="2200">
                <a:solidFill>
                  <a:srgbClr val="F7FF87"/>
                </a:solidFill>
              </a:rPr>
              <a:t>ca 370 </a:t>
            </a:r>
            <a:r>
              <a:rPr lang="sv-SE" sz="2200" dirty="0">
                <a:solidFill>
                  <a:srgbClr val="F7FF87"/>
                </a:solidFill>
              </a:rPr>
              <a:t>studenter</a:t>
            </a:r>
          </a:p>
          <a:p>
            <a:endParaRPr lang="sv-SE" sz="2200" dirty="0">
              <a:solidFill>
                <a:srgbClr val="F7FF87"/>
              </a:solidFill>
            </a:endParaRPr>
          </a:p>
          <a:p>
            <a:r>
              <a:rPr lang="sv-SE" sz="2200" dirty="0">
                <a:solidFill>
                  <a:srgbClr val="F7FF87"/>
                </a:solidFill>
              </a:rPr>
              <a:t>Genomgående låg svarsfrekvens, några undantag finns</a:t>
            </a:r>
          </a:p>
          <a:p>
            <a:endParaRPr lang="sv-SE" sz="2200" dirty="0">
              <a:solidFill>
                <a:srgbClr val="F7FF87"/>
              </a:solidFill>
            </a:endParaRPr>
          </a:p>
          <a:p>
            <a:r>
              <a:rPr lang="sv-SE" sz="2200" dirty="0">
                <a:solidFill>
                  <a:srgbClr val="F7FF87"/>
                </a:solidFill>
              </a:rPr>
              <a:t>Majoriteten gav kurserna goda omdömen men på vissa kurser fanns något mer negativa omdömen</a:t>
            </a:r>
          </a:p>
        </p:txBody>
      </p:sp>
    </p:spTree>
    <p:extLst>
      <p:ext uri="{BB962C8B-B14F-4D97-AF65-F5344CB8AC3E}">
        <p14:creationId xmlns:p14="http://schemas.microsoft.com/office/powerpoint/2010/main" val="235647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774EAC9-1BD1-7FB8-E3CD-F5B300A7E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sv-SE" sz="3000" dirty="0">
                <a:solidFill>
                  <a:srgbClr val="F7FF87"/>
                </a:solidFill>
              </a:rPr>
              <a:t>Studentperspektivet - intervjuer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015E50-D159-C589-600F-3B3D4A45F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rgbClr val="F7FF87"/>
                </a:solidFill>
              </a:rPr>
              <a:t>Fem mejlintervjuer, formulär med öppna frågor</a:t>
            </a:r>
          </a:p>
          <a:p>
            <a:r>
              <a:rPr lang="sv-SE" sz="2000" dirty="0">
                <a:solidFill>
                  <a:srgbClr val="F7FF87"/>
                </a:solidFill>
              </a:rPr>
              <a:t>Samtliga socionomer, 1 magister, 4 masterexamen ca 10 år därefter</a:t>
            </a:r>
          </a:p>
          <a:p>
            <a:r>
              <a:rPr lang="sv-SE" sz="2000" dirty="0">
                <a:solidFill>
                  <a:srgbClr val="F7FF87"/>
                </a:solidFill>
              </a:rPr>
              <a:t>En doktorand, två adjunkter, två arbetar inom socialt arbete</a:t>
            </a:r>
          </a:p>
          <a:p>
            <a:r>
              <a:rPr lang="sv-SE" sz="2000" dirty="0">
                <a:solidFill>
                  <a:srgbClr val="F7FF87"/>
                </a:solidFill>
              </a:rPr>
              <a:t>Påbörjar studierna med ett professionsfördjupande intresse, för vissa utvecklas detta till ett intresse för forskarutbildning</a:t>
            </a:r>
          </a:p>
          <a:p>
            <a:r>
              <a:rPr lang="sv-SE" sz="2000" dirty="0">
                <a:solidFill>
                  <a:srgbClr val="F7FF87"/>
                </a:solidFill>
              </a:rPr>
              <a:t>Flertalet väljer lärosäte av praktiska skäl, någon </a:t>
            </a:r>
            <a:r>
              <a:rPr lang="sv-SE" sz="2000" dirty="0" err="1">
                <a:solidFill>
                  <a:srgbClr val="F7FF87"/>
                </a:solidFill>
              </a:rPr>
              <a:t>pga</a:t>
            </a:r>
            <a:r>
              <a:rPr lang="sv-SE" sz="2000" dirty="0">
                <a:solidFill>
                  <a:srgbClr val="F7FF87"/>
                </a:solidFill>
              </a:rPr>
              <a:t> specialinriktning</a:t>
            </a:r>
          </a:p>
          <a:p>
            <a:r>
              <a:rPr lang="sv-SE" sz="2000" dirty="0">
                <a:solidFill>
                  <a:srgbClr val="F7FF87"/>
                </a:solidFill>
              </a:rPr>
              <a:t>Studenterna är nöjda med såväl pedagogik, innehåll som struktur.</a:t>
            </a:r>
          </a:p>
          <a:p>
            <a:r>
              <a:rPr lang="sv-SE" sz="2000" dirty="0">
                <a:solidFill>
                  <a:srgbClr val="F7FF87"/>
                </a:solidFill>
              </a:rPr>
              <a:t>Några upplevde upprepning från socionomprogrammet, några ansåg att kurser på engelska försvårade inlärningen</a:t>
            </a:r>
          </a:p>
          <a:p>
            <a:r>
              <a:rPr lang="sv-SE" sz="2000" dirty="0">
                <a:solidFill>
                  <a:srgbClr val="F7FF87"/>
                </a:solidFill>
              </a:rPr>
              <a:t>Vissa lyfte fram enskilda kurser som särskilt värdefulla</a:t>
            </a:r>
          </a:p>
        </p:txBody>
      </p:sp>
    </p:spTree>
    <p:extLst>
      <p:ext uri="{BB962C8B-B14F-4D97-AF65-F5344CB8AC3E}">
        <p14:creationId xmlns:p14="http://schemas.microsoft.com/office/powerpoint/2010/main" val="182897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4556FAE-D5B8-0C06-09FB-F77965228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5400" dirty="0">
                <a:solidFill>
                  <a:srgbClr val="F7FF87"/>
                </a:solidFill>
              </a:rPr>
              <a:t>Studentperspektivet - övrigt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C7F68A-CF2D-6886-2130-6B1929414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sv-SE" sz="2000" dirty="0">
                <a:solidFill>
                  <a:srgbClr val="F7FF87"/>
                </a:solidFill>
              </a:rPr>
              <a:t>Det starkaste budskapet i intervjuerna var dock bristen på incitament i form av bättre lön, karriärvägar osv efter avslutad utbildning</a:t>
            </a:r>
          </a:p>
          <a:p>
            <a:endParaRPr lang="sv-SE" sz="2000" dirty="0">
              <a:solidFill>
                <a:srgbClr val="F7FF87"/>
              </a:solidFill>
            </a:endParaRPr>
          </a:p>
          <a:p>
            <a:r>
              <a:rPr lang="sv-SE" sz="2000" dirty="0">
                <a:solidFill>
                  <a:srgbClr val="F7FF87"/>
                </a:solidFill>
              </a:rPr>
              <a:t>Önskemål finns om att vi lyfter frågan nationellt</a:t>
            </a:r>
          </a:p>
          <a:p>
            <a:endParaRPr lang="sv-SE" sz="2000" dirty="0">
              <a:solidFill>
                <a:srgbClr val="F7FF87"/>
              </a:solidFill>
            </a:endParaRPr>
          </a:p>
          <a:p>
            <a:r>
              <a:rPr lang="sv-SE" sz="2000" dirty="0">
                <a:solidFill>
                  <a:srgbClr val="F7FF87"/>
                </a:solidFill>
              </a:rPr>
              <a:t>Framkommer att arbetsgivarnas bristande intresse för utbildning på avancerad nivå diskuteras (i negativa termer) bland studenterna</a:t>
            </a:r>
          </a:p>
          <a:p>
            <a:endParaRPr lang="sv-SE" sz="2000" dirty="0">
              <a:solidFill>
                <a:srgbClr val="F7FF87"/>
              </a:solidFill>
            </a:endParaRPr>
          </a:p>
          <a:p>
            <a:r>
              <a:rPr lang="sv-SE" sz="2000" kern="10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Problematiskt att det inte finns något krav på att regionerna ska anställa legitimerade hälso- och sjukvårdskuratorer vilket gör att även de utan vidareutbildning (legitimation) anställs. </a:t>
            </a:r>
          </a:p>
        </p:txBody>
      </p:sp>
    </p:spTree>
    <p:extLst>
      <p:ext uri="{BB962C8B-B14F-4D97-AF65-F5344CB8AC3E}">
        <p14:creationId xmlns:p14="http://schemas.microsoft.com/office/powerpoint/2010/main" val="357868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96CA45-3945-E2B1-7F0B-E137AC47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955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7FF87"/>
                </a:solidFill>
              </a:rPr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DB0879-B612-4422-92BA-1CA5AB3B1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090795"/>
          </a:xfrm>
        </p:spPr>
        <p:txBody>
          <a:bodyPr>
            <a:normAutofit fontScale="92500" lnSpcReduction="10000"/>
          </a:bodyPr>
          <a:lstStyle/>
          <a:p>
            <a:r>
              <a:rPr lang="sv-SE" dirty="0">
                <a:solidFill>
                  <a:srgbClr val="F7FF87"/>
                </a:solidFill>
              </a:rPr>
              <a:t>Genomgående lågt söktryck och låg genomströmning, vilket föranlett flera lärosäten att initiera utvecklingsarbete</a:t>
            </a:r>
          </a:p>
          <a:p>
            <a:r>
              <a:rPr lang="sv-SE" dirty="0">
                <a:solidFill>
                  <a:srgbClr val="F7FF87"/>
                </a:solidFill>
              </a:rPr>
              <a:t>Fyra huvudsakliga kategorier av lösningar magister-/ </a:t>
            </a:r>
            <a:r>
              <a:rPr lang="sv-SE" dirty="0" err="1">
                <a:solidFill>
                  <a:srgbClr val="F7FF87"/>
                </a:solidFill>
              </a:rPr>
              <a:t>masterprogram</a:t>
            </a:r>
            <a:r>
              <a:rPr lang="sv-SE" dirty="0">
                <a:solidFill>
                  <a:srgbClr val="F7FF87"/>
                </a:solidFill>
              </a:rPr>
              <a:t> socialt arbete på avancerad nivå</a:t>
            </a:r>
          </a:p>
          <a:p>
            <a:r>
              <a:rPr lang="sv-SE" dirty="0">
                <a:solidFill>
                  <a:srgbClr val="F7FF87"/>
                </a:solidFill>
              </a:rPr>
              <a:t>Ofta både forsknings- och professionsfördjupande</a:t>
            </a:r>
          </a:p>
          <a:p>
            <a:r>
              <a:rPr lang="sv-SE" dirty="0">
                <a:solidFill>
                  <a:srgbClr val="F7FF87"/>
                </a:solidFill>
              </a:rPr>
              <a:t>Stor variation gällande distans/ campus samt hel/halvfart</a:t>
            </a:r>
          </a:p>
          <a:p>
            <a:r>
              <a:rPr lang="sv-SE" dirty="0">
                <a:solidFill>
                  <a:srgbClr val="F7FF87"/>
                </a:solidFill>
              </a:rPr>
              <a:t>Vid merparten av lärosätena ges programmen uteslutande av institutioner för socialt arbete</a:t>
            </a:r>
          </a:p>
          <a:p>
            <a:r>
              <a:rPr lang="sv-SE" dirty="0">
                <a:solidFill>
                  <a:srgbClr val="F7FF87"/>
                </a:solidFill>
              </a:rPr>
              <a:t>Studenterna påbörjar ofta utbildning på avancerad nivå av professionsfördjupande skäl men för en del väcks intresset för forskarutbildning under utbildningens gång</a:t>
            </a:r>
          </a:p>
          <a:p>
            <a:r>
              <a:rPr lang="sv-SE" dirty="0">
                <a:solidFill>
                  <a:srgbClr val="F7FF87"/>
                </a:solidFill>
              </a:rPr>
              <a:t>Merparten av studenterna är nöjda med utbildningen men missnöjda med det svala intresset från arbetsgivare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521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E5EEDC-162C-7C7E-C895-CF1E8210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7FF87"/>
                </a:solidFill>
              </a:rPr>
              <a:t>Workshop 13 mars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B9079A-238C-34DB-5154-2C3C1D3EF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F7FF87"/>
                </a:solidFill>
              </a:rPr>
              <a:t>Representanter från 17 lärosäten</a:t>
            </a:r>
          </a:p>
          <a:p>
            <a:r>
              <a:rPr lang="sv-SE" dirty="0">
                <a:solidFill>
                  <a:srgbClr val="F7FF87"/>
                </a:solidFill>
              </a:rPr>
              <a:t>Omvandla program till distans</a:t>
            </a:r>
          </a:p>
          <a:p>
            <a:r>
              <a:rPr lang="sv-SE" dirty="0">
                <a:solidFill>
                  <a:srgbClr val="F7FF87"/>
                </a:solidFill>
              </a:rPr>
              <a:t>Begränsa antalet masterutbildningar</a:t>
            </a:r>
          </a:p>
          <a:p>
            <a:r>
              <a:rPr lang="sv-SE" dirty="0">
                <a:solidFill>
                  <a:srgbClr val="F7FF87"/>
                </a:solidFill>
              </a:rPr>
              <a:t>Forsknings- och/ eller professionsförberedande?</a:t>
            </a:r>
          </a:p>
          <a:p>
            <a:r>
              <a:rPr lang="sv-SE" dirty="0">
                <a:solidFill>
                  <a:srgbClr val="F7FF87"/>
                </a:solidFill>
              </a:rPr>
              <a:t>Hitta konstruktiva samarbetsformer mellan lärosätena</a:t>
            </a:r>
          </a:p>
          <a:p>
            <a:r>
              <a:rPr lang="sv-SE" dirty="0">
                <a:solidFill>
                  <a:srgbClr val="F7FF87"/>
                </a:solidFill>
              </a:rPr>
              <a:t>Stärka samverkan med arbetsmarknaden</a:t>
            </a:r>
          </a:p>
          <a:p>
            <a:r>
              <a:rPr lang="sv-SE" dirty="0">
                <a:solidFill>
                  <a:srgbClr val="F7FF87"/>
                </a:solidFill>
              </a:rPr>
              <a:t>Finns ett stort behov av förnyelse för att möte såväl studenternas som arbetsmarknadens behov</a:t>
            </a:r>
          </a:p>
        </p:txBody>
      </p:sp>
    </p:spTree>
    <p:extLst>
      <p:ext uri="{BB962C8B-B14F-4D97-AF65-F5344CB8AC3E}">
        <p14:creationId xmlns:p14="http://schemas.microsoft.com/office/powerpoint/2010/main" val="2516956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A54D71-61C8-D158-F838-697B6BC0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7FF87"/>
                </a:solidFill>
              </a:rPr>
              <a:t>Avslutande kommentarer och reflektioner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B5DD93-45B9-2346-AFD4-6E880270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F7FF87"/>
                </a:solidFill>
              </a:rPr>
              <a:t>Utbildningarnas attraktivitet och relevans behöver diskuteras vidare - ur både arbetsgivar- och studentperspektiv</a:t>
            </a:r>
          </a:p>
          <a:p>
            <a:r>
              <a:rPr lang="sv-SE" dirty="0">
                <a:solidFill>
                  <a:srgbClr val="F7FF87"/>
                </a:solidFill>
              </a:rPr>
              <a:t>De specialiserade programmen förefaller mer attraktiva</a:t>
            </a:r>
          </a:p>
          <a:p>
            <a:r>
              <a:rPr lang="sv-SE" dirty="0">
                <a:solidFill>
                  <a:srgbClr val="F7FF87"/>
                </a:solidFill>
              </a:rPr>
              <a:t>MEN även de breda programmet ger möjlighet till specialisering – ett kommunikationsproblem?</a:t>
            </a:r>
          </a:p>
          <a:p>
            <a:r>
              <a:rPr lang="sv-SE" dirty="0">
                <a:solidFill>
                  <a:srgbClr val="F7FF87"/>
                </a:solidFill>
              </a:rPr>
              <a:t>Samverkan mellan lärosäten – kartlägga styrkeområden och ge specialiserade kurser</a:t>
            </a:r>
          </a:p>
          <a:p>
            <a:r>
              <a:rPr lang="sv-SE" dirty="0">
                <a:solidFill>
                  <a:srgbClr val="F7FF87"/>
                </a:solidFill>
              </a:rPr>
              <a:t>Hämta inspiration från FU – FYS och Nationella forskarskolan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326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401A47C-3E5C-CA22-9453-C08E84A5E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2764289" cy="44611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Uppdraget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5C659-5E4A-226D-9881-0B3DCF0D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909" y="591344"/>
            <a:ext cx="8054043" cy="613392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1800" b="1" kern="0" dirty="0">
                <a:solidFill>
                  <a:srgbClr val="F7FF8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sv-SE" sz="1800" b="1" kern="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enomlysning av de magister/masterutbildningar i socialt arbete</a:t>
            </a:r>
            <a:endParaRPr lang="sv-SE" dirty="0">
              <a:solidFill>
                <a:srgbClr val="F7FF87"/>
              </a:solidFill>
              <a:effectLst/>
            </a:endParaRPr>
          </a:p>
          <a:p>
            <a:pPr marL="342900" lvl="0" indent="-342900">
              <a:buFont typeface="Symbol" pitchFamily="2" charset="2"/>
              <a:buChar char=""/>
            </a:pPr>
            <a:endParaRPr lang="sv-SE" sz="1800" kern="0" dirty="0">
              <a:solidFill>
                <a:srgbClr val="F7FF8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Inriktningen och innehållet på master/magisterutbildningarna: är de inriktade mot forskning och/eller professionsfrågor, vilka kurser ges, hur ser innehållet ut</a:t>
            </a:r>
            <a:endParaRPr lang="sv-SE" sz="2000" kern="100" dirty="0">
              <a:solidFill>
                <a:srgbClr val="F7FF8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Vilka lärosäten ger utbildningarna</a:t>
            </a:r>
            <a:endParaRPr lang="sv-SE" sz="2000" kern="100" dirty="0">
              <a:solidFill>
                <a:srgbClr val="F7FF8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Antagning, genomströmning, behörighetskrav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0" dirty="0" err="1">
                <a:solidFill>
                  <a:srgbClr val="F7FF8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Helfart</a:t>
            </a:r>
            <a:r>
              <a:rPr lang="sv-SE" sz="2000" kern="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/halvfart/campus/distans </a:t>
            </a:r>
            <a:endParaRPr lang="sv-SE" sz="2000" kern="100" dirty="0">
              <a:solidFill>
                <a:srgbClr val="F7FF8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Organisering av utbildningarna: tillsammans med flera institutioner/ämnen eller ges de uteslutande av institutionen för socialt arbete/motsvarande</a:t>
            </a:r>
            <a:endParaRPr lang="sv-SE" sz="2000" kern="100" dirty="0">
              <a:solidFill>
                <a:srgbClr val="F7FF8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Lärar- och ämneskompetens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sv-SE" sz="2000" kern="100" dirty="0">
              <a:solidFill>
                <a:srgbClr val="F7FF8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10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 anser studenterna om utbildningarna?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100" dirty="0">
                <a:solidFill>
                  <a:srgbClr val="F7FF8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sv-SE" sz="2000" kern="10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tudenternas motiv?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sv-SE" sz="2000" kern="100" dirty="0">
                <a:solidFill>
                  <a:srgbClr val="F7FF8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Vilka skäl anger lärosätena för inriktning/organisation för magister/masterutbildningarna? </a:t>
            </a:r>
          </a:p>
          <a:p>
            <a:pPr marL="342900" lvl="0" indent="-342900">
              <a:buFont typeface="Symbol" pitchFamily="2" charset="2"/>
              <a:buChar char=""/>
            </a:pP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881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926929-E349-2EA6-9E01-DAC271EDE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F7FF87"/>
                </a:solidFill>
              </a:rPr>
              <a:t>Tillvägagångssätt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1A515F-5CB8-314E-D20E-8633B782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F7FF87"/>
                </a:solidFill>
              </a:rPr>
              <a:t>Genomgång av lärosätenas hemsidor, information gällande master/ magisterutbildningar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Enkät till utbildningsansvariga vid respektive lärosäte gällande rekrytering, antagning, lärarkompetens samt öppna frågor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Kurs och programutvärderingar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Mejlintervjuer med fem </a:t>
            </a:r>
            <a:r>
              <a:rPr lang="sv-SE" dirty="0" err="1">
                <a:solidFill>
                  <a:srgbClr val="F7FF87"/>
                </a:solidFill>
              </a:rPr>
              <a:t>fd</a:t>
            </a:r>
            <a:r>
              <a:rPr lang="sv-SE" dirty="0">
                <a:solidFill>
                  <a:srgbClr val="F7FF87"/>
                </a:solidFill>
              </a:rPr>
              <a:t> studenter </a:t>
            </a:r>
          </a:p>
        </p:txBody>
      </p:sp>
    </p:spTree>
    <p:extLst>
      <p:ext uri="{BB962C8B-B14F-4D97-AF65-F5344CB8AC3E}">
        <p14:creationId xmlns:p14="http://schemas.microsoft.com/office/powerpoint/2010/main" val="20995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3864FC-51C1-E95F-DE5D-0DC0DF47E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7FF87"/>
                </a:solidFill>
              </a:rPr>
              <a:t>Övergripande bild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7B50C64D-4F05-03AE-7872-002FE3F4AF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351844"/>
              </p:ext>
            </p:extLst>
          </p:nvPr>
        </p:nvGraphicFramePr>
        <p:xfrm>
          <a:off x="838200" y="1825625"/>
          <a:ext cx="785691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43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62E520-3074-0CAD-F571-665F28F8E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sv-SE" sz="3700">
                <a:solidFill>
                  <a:srgbClr val="FFFFFF"/>
                </a:solidFill>
              </a:rPr>
              <a:t>’Rena’ och ’breda’ magister/ masterprogram i socialt arbete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A4248B-241F-94AA-431A-BFCBB5DA7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7FF87"/>
                </a:solidFill>
              </a:rPr>
              <a:t>Umeå, Linné, Karlstad, Linköping, Malmö, Lund, Stockholm och Södertörn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Obligatoriska kurser</a:t>
            </a:r>
          </a:p>
        </p:txBody>
      </p:sp>
    </p:spTree>
    <p:extLst>
      <p:ext uri="{BB962C8B-B14F-4D97-AF65-F5344CB8AC3E}">
        <p14:creationId xmlns:p14="http://schemas.microsoft.com/office/powerpoint/2010/main" val="146726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51D22A-F538-4885-BA5A-C49ACB562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sv-SE" sz="3100" dirty="0">
                <a:solidFill>
                  <a:srgbClr val="FFFFFF"/>
                </a:solidFill>
              </a:rPr>
              <a:t>Socialt arbete med inriktning eller i kombination med annat ämne </a:t>
            </a:r>
            <a:br>
              <a:rPr lang="sv-SE" sz="3100" dirty="0">
                <a:solidFill>
                  <a:srgbClr val="FFFFFF"/>
                </a:solidFill>
              </a:rPr>
            </a:br>
            <a:endParaRPr lang="sv-SE" sz="31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DDEB47-5A7D-B489-DBCF-F2A502350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rgbClr val="F7FF87"/>
                </a:solidFill>
              </a:rPr>
              <a:t>Marie </a:t>
            </a:r>
            <a:r>
              <a:rPr lang="sv-SE" sz="2800" dirty="0" err="1">
                <a:solidFill>
                  <a:srgbClr val="F7FF87"/>
                </a:solidFill>
              </a:rPr>
              <a:t>Cederskiöld</a:t>
            </a:r>
            <a:r>
              <a:rPr lang="sv-SE" sz="2800" dirty="0">
                <a:solidFill>
                  <a:srgbClr val="F7FF87"/>
                </a:solidFill>
              </a:rPr>
              <a:t>, Gävle, Göteborg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Obligatoriska kurser</a:t>
            </a:r>
          </a:p>
          <a:p>
            <a:endParaRPr lang="sv-SE" dirty="0">
              <a:solidFill>
                <a:srgbClr val="F7FF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33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11C4B-B71D-5632-FAF9-92C36BC84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sv-SE" sz="2400" dirty="0">
                <a:solidFill>
                  <a:srgbClr val="FFFFFF"/>
                </a:solidFill>
              </a:rPr>
              <a:t>Fristående kurser i socialt arbete på </a:t>
            </a:r>
            <a:r>
              <a:rPr lang="sv-SE" sz="2400" dirty="0" err="1">
                <a:solidFill>
                  <a:srgbClr val="FFFFFF"/>
                </a:solidFill>
              </a:rPr>
              <a:t>avanacerad</a:t>
            </a:r>
            <a:r>
              <a:rPr lang="sv-SE" sz="2400" dirty="0">
                <a:solidFill>
                  <a:srgbClr val="FFFFFF"/>
                </a:solidFill>
              </a:rPr>
              <a:t> nivå med möjlighet att ta ut magister/ masterexamen </a:t>
            </a:r>
            <a:br>
              <a:rPr lang="sv-SE" sz="2400" dirty="0">
                <a:solidFill>
                  <a:srgbClr val="FFFFFF"/>
                </a:solidFill>
              </a:rPr>
            </a:br>
            <a:endParaRPr lang="sv-SE" sz="24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6D8378-AA54-34CE-BDD3-F6E87CCB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rgbClr val="F7FF87"/>
                </a:solidFill>
              </a:rPr>
              <a:t>Örebro, Göteborg</a:t>
            </a:r>
            <a:r>
              <a:rPr lang="sv-SE" sz="2800">
                <a:solidFill>
                  <a:srgbClr val="F7FF87"/>
                </a:solidFill>
              </a:rPr>
              <a:t>, Mitt</a:t>
            </a:r>
            <a:r>
              <a:rPr lang="sv-SE">
                <a:solidFill>
                  <a:srgbClr val="F7FF87"/>
                </a:solidFill>
              </a:rPr>
              <a:t>- </a:t>
            </a:r>
            <a:r>
              <a:rPr lang="sv-SE" sz="2800">
                <a:solidFill>
                  <a:srgbClr val="F7FF87"/>
                </a:solidFill>
              </a:rPr>
              <a:t> universitetet, </a:t>
            </a:r>
            <a:r>
              <a:rPr lang="sv-SE" sz="2800" dirty="0">
                <a:solidFill>
                  <a:srgbClr val="F7FF87"/>
                </a:solidFill>
              </a:rPr>
              <a:t>Hälsohögskolan Jönköping och Mälardalen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sz="2800" dirty="0">
                <a:solidFill>
                  <a:srgbClr val="F7FF87"/>
                </a:solidFill>
              </a:rPr>
              <a:t>Obligatoriska kurser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endParaRPr lang="sv-SE" dirty="0">
              <a:solidFill>
                <a:srgbClr val="F7FF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9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E8BAB84-2BF3-8ED7-53D4-86450CBF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sv-SE" sz="3400" dirty="0" err="1">
                <a:solidFill>
                  <a:srgbClr val="FFFFFF"/>
                </a:solidFill>
              </a:rPr>
              <a:t>Masterprogram</a:t>
            </a:r>
            <a:r>
              <a:rPr lang="sv-SE" sz="3400" dirty="0">
                <a:solidFill>
                  <a:srgbClr val="FFFFFF"/>
                </a:solidFill>
              </a:rPr>
              <a:t> med brett huvudområde med möjlighet till inriktning i socialt arbete</a:t>
            </a:r>
            <a:br>
              <a:rPr lang="sv-SE" sz="3400" dirty="0">
                <a:solidFill>
                  <a:srgbClr val="FFFFFF"/>
                </a:solidFill>
              </a:rPr>
            </a:br>
            <a:endParaRPr lang="sv-SE" sz="34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D6A6A4-3353-72D6-4548-18AA83ADF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rgbClr val="F7FF87"/>
                </a:solidFill>
              </a:rPr>
              <a:t>Mittuniversitetet och Uppsala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Obligatoriska kurser</a:t>
            </a:r>
          </a:p>
          <a:p>
            <a:endParaRPr lang="sv-SE" dirty="0">
              <a:solidFill>
                <a:srgbClr val="F7FF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87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ED98BE9-1F34-5E1A-A76F-53544996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sv-SE" sz="2100" dirty="0">
                <a:solidFill>
                  <a:srgbClr val="FFFFFF"/>
                </a:solidFill>
              </a:rPr>
              <a:t>Hälso- och sjukvårdskuratorsprogram</a:t>
            </a:r>
            <a:br>
              <a:rPr lang="sv-SE" sz="2100" dirty="0">
                <a:solidFill>
                  <a:srgbClr val="FFFFFF"/>
                </a:solidFill>
              </a:rPr>
            </a:br>
            <a:endParaRPr lang="sv-SE" sz="21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06CDE5-382B-AAF7-780F-FD614EE41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rgbClr val="F7FF87"/>
                </a:solidFill>
              </a:rPr>
              <a:t>Göteborg, Lund, Stockholm, Örebro och Södertörn</a:t>
            </a:r>
          </a:p>
          <a:p>
            <a:endParaRPr lang="sv-SE" dirty="0">
              <a:solidFill>
                <a:srgbClr val="F7FF87"/>
              </a:solidFill>
            </a:endParaRPr>
          </a:p>
          <a:p>
            <a:r>
              <a:rPr lang="sv-SE" dirty="0">
                <a:solidFill>
                  <a:srgbClr val="F7FF87"/>
                </a:solidFill>
              </a:rPr>
              <a:t>Fast studiegång med viss valbarhet</a:t>
            </a:r>
          </a:p>
        </p:txBody>
      </p:sp>
    </p:spTree>
    <p:extLst>
      <p:ext uri="{BB962C8B-B14F-4D97-AF65-F5344CB8AC3E}">
        <p14:creationId xmlns:p14="http://schemas.microsoft.com/office/powerpoint/2010/main" val="2193560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13b610e-d3b5-490f-b165-988100e8232a}" enabled="1" method="Standard" siteId="{5a4ba6f9-f531-4f32-9467-398f19e69de4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{F2878A44-09EA-BD44-A029-BF8DFFA54C4A}tf16401378</Template>
  <TotalTime>42273</TotalTime>
  <Words>776</Words>
  <Application>Microsoft Office PowerPoint</Application>
  <PresentationFormat>Bredbild</PresentationFormat>
  <Paragraphs>130</Paragraphs>
  <Slides>18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Office-tema</vt:lpstr>
      <vt:lpstr>Genomlysning av magister/ masterutbildningar i socialt arbete</vt:lpstr>
      <vt:lpstr>Uppdraget</vt:lpstr>
      <vt:lpstr>Tillvägagångssätt</vt:lpstr>
      <vt:lpstr>Övergripande bild</vt:lpstr>
      <vt:lpstr>’Rena’ och ’breda’ magister/ masterprogram i socialt arbete</vt:lpstr>
      <vt:lpstr>Socialt arbete med inriktning eller i kombination med annat ämne  </vt:lpstr>
      <vt:lpstr>Fristående kurser i socialt arbete på avanacerad nivå med möjlighet att ta ut magister/ masterexamen  </vt:lpstr>
      <vt:lpstr>Masterprogram med brett huvudområde med möjlighet till inriktning i socialt arbete </vt:lpstr>
      <vt:lpstr>Hälso- och sjukvårdskuratorsprogram </vt:lpstr>
      <vt:lpstr>Psykoterapeutprogram</vt:lpstr>
      <vt:lpstr>Söktryck och genomströmning</vt:lpstr>
      <vt:lpstr>Lärarkompetens</vt:lpstr>
      <vt:lpstr>Studentperspektivet - kursvärderingar</vt:lpstr>
      <vt:lpstr>Studentperspektivet - intervjuer</vt:lpstr>
      <vt:lpstr>Studentperspektivet - övrigt</vt:lpstr>
      <vt:lpstr>Sammanfattning</vt:lpstr>
      <vt:lpstr>Workshop 13 mars 2024</vt:lpstr>
      <vt:lpstr>Avslutande kommentarer och reflektioner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Genomlysning av magister/ masterutbildningar i socialt arbete</dc:title>
  <dc:creator>Anna Dunér</dc:creator>
  <cp:lastModifiedBy>Lennart Sauer</cp:lastModifiedBy>
  <cp:revision>18</cp:revision>
  <cp:lastPrinted>2024-03-20T08:21:02Z</cp:lastPrinted>
  <dcterms:created xsi:type="dcterms:W3CDTF">2024-02-21T08:07:41Z</dcterms:created>
  <dcterms:modified xsi:type="dcterms:W3CDTF">2024-11-15T10:22:25Z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Office-tema:8</vt:lpwstr>
  </property>
  <property fmtid="{D5CDD505-2E9C-101B-9397-08002B2CF9AE}" pid="3" name="ClassificationContentMarkingHeaderText">
    <vt:lpwstr>Begränsad delning</vt:lpwstr>
  </property>
</Properties>
</file>