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0"/>
  </p:notesMasterIdLst>
  <p:sldIdLst>
    <p:sldId id="256" r:id="rId2"/>
    <p:sldId id="277" r:id="rId3"/>
    <p:sldId id="275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7" r:id="rId14"/>
    <p:sldId id="268" r:id="rId15"/>
    <p:sldId id="270" r:id="rId16"/>
    <p:sldId id="271" r:id="rId17"/>
    <p:sldId id="279" r:id="rId18"/>
    <p:sldId id="280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FF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077"/>
    <p:restoredTop sz="69626"/>
  </p:normalViewPr>
  <p:slideViewPr>
    <p:cSldViewPr snapToGrid="0">
      <p:cViewPr varScale="1">
        <p:scale>
          <a:sx n="44" d="100"/>
          <a:sy n="44" d="100"/>
        </p:scale>
        <p:origin x="1560" y="32"/>
      </p:cViewPr>
      <p:guideLst/>
    </p:cSldViewPr>
  </p:slideViewPr>
  <p:notesTextViewPr>
    <p:cViewPr>
      <p:scale>
        <a:sx n="120" d="100"/>
        <a:sy n="12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A6BFC16-1ED6-4939-A792-A90DE805CE7E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7C49F76-3F49-4DF6-8622-D6B0021451A1}">
      <dgm:prSet/>
      <dgm:spPr/>
      <dgm:t>
        <a:bodyPr/>
        <a:lstStyle/>
        <a:p>
          <a:r>
            <a:rPr lang="en-US" dirty="0" err="1">
              <a:solidFill>
                <a:srgbClr val="F7FF87"/>
              </a:solidFill>
            </a:rPr>
            <a:t>Antal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lärosäten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som</a:t>
          </a:r>
          <a:r>
            <a:rPr lang="en-US" dirty="0">
              <a:solidFill>
                <a:srgbClr val="F7FF87"/>
              </a:solidFill>
            </a:rPr>
            <a:t> ger magister/ </a:t>
          </a:r>
          <a:r>
            <a:rPr lang="en-US" dirty="0" err="1">
              <a:solidFill>
                <a:srgbClr val="F7FF87"/>
              </a:solidFill>
            </a:rPr>
            <a:t>masterutbildningar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på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avancerad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nivå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i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socialt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arbete</a:t>
          </a:r>
          <a:r>
            <a:rPr lang="en-US" dirty="0">
              <a:solidFill>
                <a:srgbClr val="F7FF87"/>
              </a:solidFill>
            </a:rPr>
            <a:t>, </a:t>
          </a:r>
        </a:p>
      </dgm:t>
    </dgm:pt>
    <dgm:pt modelId="{8B876DE7-56E9-470B-A893-7895EA54C13E}" type="parTrans" cxnId="{1B00256A-D12B-45D2-86CD-6F74A504AF4D}">
      <dgm:prSet/>
      <dgm:spPr/>
      <dgm:t>
        <a:bodyPr/>
        <a:lstStyle/>
        <a:p>
          <a:endParaRPr lang="en-US"/>
        </a:p>
      </dgm:t>
    </dgm:pt>
    <dgm:pt modelId="{281F1379-F4A9-4F68-83D1-EDAC146C3B92}" type="sibTrans" cxnId="{1B00256A-D12B-45D2-86CD-6F74A504AF4D}">
      <dgm:prSet/>
      <dgm:spPr/>
      <dgm:t>
        <a:bodyPr/>
        <a:lstStyle/>
        <a:p>
          <a:endParaRPr lang="en-US"/>
        </a:p>
      </dgm:t>
    </dgm:pt>
    <dgm:pt modelId="{D175C3CD-F0BD-4225-A8BA-77C73F073257}">
      <dgm:prSet/>
      <dgm:spPr/>
      <dgm:t>
        <a:bodyPr/>
        <a:lstStyle/>
        <a:p>
          <a:r>
            <a:rPr lang="en-US" dirty="0" err="1">
              <a:solidFill>
                <a:srgbClr val="F7FF87"/>
              </a:solidFill>
            </a:rPr>
            <a:t>Antal</a:t>
          </a:r>
          <a:r>
            <a:rPr lang="en-US" dirty="0">
              <a:solidFill>
                <a:srgbClr val="F7FF87"/>
              </a:solidFill>
            </a:rPr>
            <a:t> </a:t>
          </a:r>
          <a:r>
            <a:rPr lang="en-US" dirty="0" err="1">
              <a:solidFill>
                <a:srgbClr val="F7FF87"/>
              </a:solidFill>
            </a:rPr>
            <a:t>platser</a:t>
          </a:r>
          <a:endParaRPr lang="en-US" dirty="0">
            <a:solidFill>
              <a:srgbClr val="F7FF87"/>
            </a:solidFill>
          </a:endParaRPr>
        </a:p>
      </dgm:t>
    </dgm:pt>
    <dgm:pt modelId="{BE6547FF-5728-4A9D-A0A0-DD41EAF3E363}" type="parTrans" cxnId="{A0C41841-B9EC-4A38-AFF7-CD9FE7852C47}">
      <dgm:prSet/>
      <dgm:spPr/>
      <dgm:t>
        <a:bodyPr/>
        <a:lstStyle/>
        <a:p>
          <a:endParaRPr lang="en-US"/>
        </a:p>
      </dgm:t>
    </dgm:pt>
    <dgm:pt modelId="{FB706FBB-DAC7-4602-8453-ACBFC86E43F1}" type="sibTrans" cxnId="{A0C41841-B9EC-4A38-AFF7-CD9FE7852C47}">
      <dgm:prSet/>
      <dgm:spPr/>
      <dgm:t>
        <a:bodyPr/>
        <a:lstStyle/>
        <a:p>
          <a:endParaRPr lang="en-US"/>
        </a:p>
      </dgm:t>
    </dgm:pt>
    <dgm:pt modelId="{F044DA95-1CD9-4803-8146-F1C3A5DC04E9}">
      <dgm:prSet/>
      <dgm:spPr/>
      <dgm:t>
        <a:bodyPr/>
        <a:lstStyle/>
        <a:p>
          <a:r>
            <a:rPr lang="en-US" dirty="0">
              <a:solidFill>
                <a:srgbClr val="F7FF87"/>
              </a:solidFill>
            </a:rPr>
            <a:t>Professions- / </a:t>
          </a:r>
          <a:r>
            <a:rPr lang="en-US" dirty="0" err="1">
              <a:solidFill>
                <a:srgbClr val="F7FF87"/>
              </a:solidFill>
            </a:rPr>
            <a:t>forskningsförberedande</a:t>
          </a:r>
          <a:endParaRPr lang="en-US" dirty="0">
            <a:solidFill>
              <a:srgbClr val="F7FF87"/>
            </a:solidFill>
          </a:endParaRPr>
        </a:p>
      </dgm:t>
    </dgm:pt>
    <dgm:pt modelId="{4B75EBC3-2693-49C6-90B7-7425ABCBFB73}" type="parTrans" cxnId="{705A46C1-8E1D-4360-8FDE-037BEC436BCE}">
      <dgm:prSet/>
      <dgm:spPr/>
      <dgm:t>
        <a:bodyPr/>
        <a:lstStyle/>
        <a:p>
          <a:endParaRPr lang="en-US"/>
        </a:p>
      </dgm:t>
    </dgm:pt>
    <dgm:pt modelId="{A9AC658D-A68C-4C28-AFC7-B580FF0A7CC9}" type="sibTrans" cxnId="{705A46C1-8E1D-4360-8FDE-037BEC436BCE}">
      <dgm:prSet/>
      <dgm:spPr/>
      <dgm:t>
        <a:bodyPr/>
        <a:lstStyle/>
        <a:p>
          <a:endParaRPr lang="en-US"/>
        </a:p>
      </dgm:t>
    </dgm:pt>
    <dgm:pt modelId="{0FC47ED8-6A5A-43DD-A62C-8D2E30A9BEB4}">
      <dgm:prSet/>
      <dgm:spPr/>
      <dgm:t>
        <a:bodyPr/>
        <a:lstStyle/>
        <a:p>
          <a:r>
            <a:rPr lang="en-US" dirty="0" err="1">
              <a:solidFill>
                <a:srgbClr val="F7FF87"/>
              </a:solidFill>
            </a:rPr>
            <a:t>Distans</a:t>
          </a:r>
          <a:r>
            <a:rPr lang="en-US" dirty="0">
              <a:solidFill>
                <a:srgbClr val="F7FF87"/>
              </a:solidFill>
            </a:rPr>
            <a:t>/ campus, </a:t>
          </a:r>
          <a:r>
            <a:rPr lang="en-US" dirty="0" err="1">
              <a:solidFill>
                <a:srgbClr val="F7FF87"/>
              </a:solidFill>
            </a:rPr>
            <a:t>språk</a:t>
          </a:r>
          <a:r>
            <a:rPr lang="en-US" dirty="0">
              <a:solidFill>
                <a:srgbClr val="F7FF87"/>
              </a:solidFill>
            </a:rPr>
            <a:t>, </a:t>
          </a:r>
          <a:r>
            <a:rPr lang="en-US" dirty="0" err="1">
              <a:solidFill>
                <a:srgbClr val="F7FF87"/>
              </a:solidFill>
            </a:rPr>
            <a:t>hel</a:t>
          </a:r>
          <a:r>
            <a:rPr lang="en-US" dirty="0">
              <a:solidFill>
                <a:srgbClr val="F7FF87"/>
              </a:solidFill>
            </a:rPr>
            <a:t>/</a:t>
          </a:r>
          <a:r>
            <a:rPr lang="en-US" dirty="0" err="1">
              <a:solidFill>
                <a:srgbClr val="F7FF87"/>
              </a:solidFill>
            </a:rPr>
            <a:t>halvfart</a:t>
          </a:r>
          <a:endParaRPr lang="en-US" dirty="0">
            <a:solidFill>
              <a:srgbClr val="F7FF87"/>
            </a:solidFill>
          </a:endParaRPr>
        </a:p>
      </dgm:t>
    </dgm:pt>
    <dgm:pt modelId="{A2EEC7B6-C626-4705-B5A8-999211C570C9}" type="parTrans" cxnId="{FA43EC1C-D33B-4775-BD6B-9E13BCB04804}">
      <dgm:prSet/>
      <dgm:spPr/>
      <dgm:t>
        <a:bodyPr/>
        <a:lstStyle/>
        <a:p>
          <a:endParaRPr lang="en-US"/>
        </a:p>
      </dgm:t>
    </dgm:pt>
    <dgm:pt modelId="{C0A3F5F6-6F95-4230-B2B3-66189C9ACAC0}" type="sibTrans" cxnId="{FA43EC1C-D33B-4775-BD6B-9E13BCB04804}">
      <dgm:prSet/>
      <dgm:spPr/>
      <dgm:t>
        <a:bodyPr/>
        <a:lstStyle/>
        <a:p>
          <a:endParaRPr lang="en-US"/>
        </a:p>
      </dgm:t>
    </dgm:pt>
    <dgm:pt modelId="{DBE56C21-46C9-4960-8981-A8221C1942AF}">
      <dgm:prSet/>
      <dgm:spPr/>
      <dgm:t>
        <a:bodyPr/>
        <a:lstStyle/>
        <a:p>
          <a:r>
            <a:rPr lang="en-US" dirty="0" err="1">
              <a:solidFill>
                <a:srgbClr val="F7FF87"/>
              </a:solidFill>
            </a:rPr>
            <a:t>Förkunskapskrav</a:t>
          </a:r>
          <a:endParaRPr lang="en-US" dirty="0">
            <a:solidFill>
              <a:srgbClr val="F7FF87"/>
            </a:solidFill>
          </a:endParaRPr>
        </a:p>
      </dgm:t>
    </dgm:pt>
    <dgm:pt modelId="{69DDB29E-76BD-40B1-851F-EA105217091F}" type="parTrans" cxnId="{F7DABA99-7ECF-4625-9B43-6693CFD5333A}">
      <dgm:prSet/>
      <dgm:spPr/>
      <dgm:t>
        <a:bodyPr/>
        <a:lstStyle/>
        <a:p>
          <a:endParaRPr lang="en-US"/>
        </a:p>
      </dgm:t>
    </dgm:pt>
    <dgm:pt modelId="{9FCD1ACB-15F1-40DC-813C-0B8C8C95C009}" type="sibTrans" cxnId="{F7DABA99-7ECF-4625-9B43-6693CFD5333A}">
      <dgm:prSet/>
      <dgm:spPr/>
      <dgm:t>
        <a:bodyPr/>
        <a:lstStyle/>
        <a:p>
          <a:endParaRPr lang="en-US"/>
        </a:p>
      </dgm:t>
    </dgm:pt>
    <dgm:pt modelId="{A0E0D8D2-FDD4-4ABC-9851-2EE611C72871}">
      <dgm:prSet/>
      <dgm:spPr/>
      <dgm:t>
        <a:bodyPr/>
        <a:lstStyle/>
        <a:p>
          <a:endParaRPr lang="en-US" dirty="0"/>
        </a:p>
      </dgm:t>
    </dgm:pt>
    <dgm:pt modelId="{2975ADDC-1FA3-49E8-B214-E48B8C20EA88}" type="parTrans" cxnId="{A8FAE032-953C-4819-84D3-D996FAA37311}">
      <dgm:prSet/>
      <dgm:spPr/>
      <dgm:t>
        <a:bodyPr/>
        <a:lstStyle/>
        <a:p>
          <a:endParaRPr lang="en-US"/>
        </a:p>
      </dgm:t>
    </dgm:pt>
    <dgm:pt modelId="{828B8504-3E20-44D7-A48A-F376D57D23CF}" type="sibTrans" cxnId="{A8FAE032-953C-4819-84D3-D996FAA37311}">
      <dgm:prSet/>
      <dgm:spPr/>
      <dgm:t>
        <a:bodyPr/>
        <a:lstStyle/>
        <a:p>
          <a:endParaRPr lang="en-US"/>
        </a:p>
      </dgm:t>
    </dgm:pt>
    <dgm:pt modelId="{803CFB56-4E30-5346-B017-5ED6220562BB}" type="pres">
      <dgm:prSet presAssocID="{9A6BFC16-1ED6-4939-A792-A90DE805CE7E}" presName="vert0" presStyleCnt="0">
        <dgm:presLayoutVars>
          <dgm:dir/>
          <dgm:animOne val="branch"/>
          <dgm:animLvl val="lvl"/>
        </dgm:presLayoutVars>
      </dgm:prSet>
      <dgm:spPr/>
    </dgm:pt>
    <dgm:pt modelId="{E93F6D68-322E-6644-A10A-C63A6E2616D0}" type="pres">
      <dgm:prSet presAssocID="{87C49F76-3F49-4DF6-8622-D6B0021451A1}" presName="thickLine" presStyleLbl="alignNode1" presStyleIdx="0" presStyleCnt="6"/>
      <dgm:spPr/>
    </dgm:pt>
    <dgm:pt modelId="{FB15347B-06C1-0049-8EB1-77BE5908BB7D}" type="pres">
      <dgm:prSet presAssocID="{87C49F76-3F49-4DF6-8622-D6B0021451A1}" presName="horz1" presStyleCnt="0"/>
      <dgm:spPr/>
    </dgm:pt>
    <dgm:pt modelId="{D5BD7C88-88DF-2046-A377-4038537A4C57}" type="pres">
      <dgm:prSet presAssocID="{87C49F76-3F49-4DF6-8622-D6B0021451A1}" presName="tx1" presStyleLbl="revTx" presStyleIdx="0" presStyleCnt="6"/>
      <dgm:spPr/>
    </dgm:pt>
    <dgm:pt modelId="{E6228DCF-383F-3346-8EB7-503BE4CDA992}" type="pres">
      <dgm:prSet presAssocID="{87C49F76-3F49-4DF6-8622-D6B0021451A1}" presName="vert1" presStyleCnt="0"/>
      <dgm:spPr/>
    </dgm:pt>
    <dgm:pt modelId="{0B8506B5-6D16-8F43-8673-E7D7C6E8FDC0}" type="pres">
      <dgm:prSet presAssocID="{D175C3CD-F0BD-4225-A8BA-77C73F073257}" presName="thickLine" presStyleLbl="alignNode1" presStyleIdx="1" presStyleCnt="6"/>
      <dgm:spPr/>
    </dgm:pt>
    <dgm:pt modelId="{379DD7D2-E6AD-344C-A21B-4E94009CC021}" type="pres">
      <dgm:prSet presAssocID="{D175C3CD-F0BD-4225-A8BA-77C73F073257}" presName="horz1" presStyleCnt="0"/>
      <dgm:spPr/>
    </dgm:pt>
    <dgm:pt modelId="{D659DDBC-1BC9-AF4F-B5AA-0D66FFA27A59}" type="pres">
      <dgm:prSet presAssocID="{D175C3CD-F0BD-4225-A8BA-77C73F073257}" presName="tx1" presStyleLbl="revTx" presStyleIdx="1" presStyleCnt="6"/>
      <dgm:spPr/>
    </dgm:pt>
    <dgm:pt modelId="{196BBFCA-6563-E041-AB1E-0B66674A5E62}" type="pres">
      <dgm:prSet presAssocID="{D175C3CD-F0BD-4225-A8BA-77C73F073257}" presName="vert1" presStyleCnt="0"/>
      <dgm:spPr/>
    </dgm:pt>
    <dgm:pt modelId="{A2738402-45EE-4943-A054-0369FED3522D}" type="pres">
      <dgm:prSet presAssocID="{F044DA95-1CD9-4803-8146-F1C3A5DC04E9}" presName="thickLine" presStyleLbl="alignNode1" presStyleIdx="2" presStyleCnt="6"/>
      <dgm:spPr/>
    </dgm:pt>
    <dgm:pt modelId="{ED3CDA64-CAEA-E54E-9C6D-9E56F1715599}" type="pres">
      <dgm:prSet presAssocID="{F044DA95-1CD9-4803-8146-F1C3A5DC04E9}" presName="horz1" presStyleCnt="0"/>
      <dgm:spPr/>
    </dgm:pt>
    <dgm:pt modelId="{53C7A9E3-2A4A-1843-82B9-8F2F5635B9AB}" type="pres">
      <dgm:prSet presAssocID="{F044DA95-1CD9-4803-8146-F1C3A5DC04E9}" presName="tx1" presStyleLbl="revTx" presStyleIdx="2" presStyleCnt="6"/>
      <dgm:spPr/>
    </dgm:pt>
    <dgm:pt modelId="{6941FC2E-304B-AF49-88B4-562B9CDEE731}" type="pres">
      <dgm:prSet presAssocID="{F044DA95-1CD9-4803-8146-F1C3A5DC04E9}" presName="vert1" presStyleCnt="0"/>
      <dgm:spPr/>
    </dgm:pt>
    <dgm:pt modelId="{CEDE7059-1698-4049-8003-2606D8415FB1}" type="pres">
      <dgm:prSet presAssocID="{0FC47ED8-6A5A-43DD-A62C-8D2E30A9BEB4}" presName="thickLine" presStyleLbl="alignNode1" presStyleIdx="3" presStyleCnt="6"/>
      <dgm:spPr/>
    </dgm:pt>
    <dgm:pt modelId="{4A1BB915-4439-5243-85D5-45827B10FFA6}" type="pres">
      <dgm:prSet presAssocID="{0FC47ED8-6A5A-43DD-A62C-8D2E30A9BEB4}" presName="horz1" presStyleCnt="0"/>
      <dgm:spPr/>
    </dgm:pt>
    <dgm:pt modelId="{07D4FB0E-ECF4-4640-BBD0-FA12E3A129F3}" type="pres">
      <dgm:prSet presAssocID="{0FC47ED8-6A5A-43DD-A62C-8D2E30A9BEB4}" presName="tx1" presStyleLbl="revTx" presStyleIdx="3" presStyleCnt="6"/>
      <dgm:spPr/>
    </dgm:pt>
    <dgm:pt modelId="{FA715B51-4754-B14D-9A93-3C5E7A4213D4}" type="pres">
      <dgm:prSet presAssocID="{0FC47ED8-6A5A-43DD-A62C-8D2E30A9BEB4}" presName="vert1" presStyleCnt="0"/>
      <dgm:spPr/>
    </dgm:pt>
    <dgm:pt modelId="{543693C0-D211-3C46-AF06-C65C846B6D01}" type="pres">
      <dgm:prSet presAssocID="{DBE56C21-46C9-4960-8981-A8221C1942AF}" presName="thickLine" presStyleLbl="alignNode1" presStyleIdx="4" presStyleCnt="6"/>
      <dgm:spPr/>
    </dgm:pt>
    <dgm:pt modelId="{F84A78D8-AC6A-0148-B34D-805EF99975EA}" type="pres">
      <dgm:prSet presAssocID="{DBE56C21-46C9-4960-8981-A8221C1942AF}" presName="horz1" presStyleCnt="0"/>
      <dgm:spPr/>
    </dgm:pt>
    <dgm:pt modelId="{63695128-819E-1947-A1CC-A2DE818021AE}" type="pres">
      <dgm:prSet presAssocID="{DBE56C21-46C9-4960-8981-A8221C1942AF}" presName="tx1" presStyleLbl="revTx" presStyleIdx="4" presStyleCnt="6"/>
      <dgm:spPr/>
    </dgm:pt>
    <dgm:pt modelId="{90B3554F-584F-5942-92EB-30AFAC4B3BD4}" type="pres">
      <dgm:prSet presAssocID="{DBE56C21-46C9-4960-8981-A8221C1942AF}" presName="vert1" presStyleCnt="0"/>
      <dgm:spPr/>
    </dgm:pt>
    <dgm:pt modelId="{E35E54D6-9A74-644A-890B-13C970F0F75C}" type="pres">
      <dgm:prSet presAssocID="{A0E0D8D2-FDD4-4ABC-9851-2EE611C72871}" presName="thickLine" presStyleLbl="alignNode1" presStyleIdx="5" presStyleCnt="6"/>
      <dgm:spPr/>
    </dgm:pt>
    <dgm:pt modelId="{14BFFDA6-47DC-DA42-A3A3-F7BAD070CAAD}" type="pres">
      <dgm:prSet presAssocID="{A0E0D8D2-FDD4-4ABC-9851-2EE611C72871}" presName="horz1" presStyleCnt="0"/>
      <dgm:spPr/>
    </dgm:pt>
    <dgm:pt modelId="{03CE9834-DA20-6C4A-97F4-F5FA05E3C889}" type="pres">
      <dgm:prSet presAssocID="{A0E0D8D2-FDD4-4ABC-9851-2EE611C72871}" presName="tx1" presStyleLbl="revTx" presStyleIdx="5" presStyleCnt="6"/>
      <dgm:spPr/>
    </dgm:pt>
    <dgm:pt modelId="{3EB75F94-78A3-3645-BCDF-0335B411CEC6}" type="pres">
      <dgm:prSet presAssocID="{A0E0D8D2-FDD4-4ABC-9851-2EE611C72871}" presName="vert1" presStyleCnt="0"/>
      <dgm:spPr/>
    </dgm:pt>
  </dgm:ptLst>
  <dgm:cxnLst>
    <dgm:cxn modelId="{FA43EC1C-D33B-4775-BD6B-9E13BCB04804}" srcId="{9A6BFC16-1ED6-4939-A792-A90DE805CE7E}" destId="{0FC47ED8-6A5A-43DD-A62C-8D2E30A9BEB4}" srcOrd="3" destOrd="0" parTransId="{A2EEC7B6-C626-4705-B5A8-999211C570C9}" sibTransId="{C0A3F5F6-6F95-4230-B2B3-66189C9ACAC0}"/>
    <dgm:cxn modelId="{78F7CE23-1E5F-AF4B-9455-8E6A04D4AE99}" type="presOf" srcId="{D175C3CD-F0BD-4225-A8BA-77C73F073257}" destId="{D659DDBC-1BC9-AF4F-B5AA-0D66FFA27A59}" srcOrd="0" destOrd="0" presId="urn:microsoft.com/office/officeart/2008/layout/LinedList"/>
    <dgm:cxn modelId="{58D50C2A-41AC-2740-BBAD-4642A756E5F5}" type="presOf" srcId="{DBE56C21-46C9-4960-8981-A8221C1942AF}" destId="{63695128-819E-1947-A1CC-A2DE818021AE}" srcOrd="0" destOrd="0" presId="urn:microsoft.com/office/officeart/2008/layout/LinedList"/>
    <dgm:cxn modelId="{A8FAE032-953C-4819-84D3-D996FAA37311}" srcId="{9A6BFC16-1ED6-4939-A792-A90DE805CE7E}" destId="{A0E0D8D2-FDD4-4ABC-9851-2EE611C72871}" srcOrd="5" destOrd="0" parTransId="{2975ADDC-1FA3-49E8-B214-E48B8C20EA88}" sibTransId="{828B8504-3E20-44D7-A48A-F376D57D23CF}"/>
    <dgm:cxn modelId="{534F4F33-5F17-904B-801D-F8325AD8E28E}" type="presOf" srcId="{F044DA95-1CD9-4803-8146-F1C3A5DC04E9}" destId="{53C7A9E3-2A4A-1843-82B9-8F2F5635B9AB}" srcOrd="0" destOrd="0" presId="urn:microsoft.com/office/officeart/2008/layout/LinedList"/>
    <dgm:cxn modelId="{A0C41841-B9EC-4A38-AFF7-CD9FE7852C47}" srcId="{9A6BFC16-1ED6-4939-A792-A90DE805CE7E}" destId="{D175C3CD-F0BD-4225-A8BA-77C73F073257}" srcOrd="1" destOrd="0" parTransId="{BE6547FF-5728-4A9D-A0A0-DD41EAF3E363}" sibTransId="{FB706FBB-DAC7-4602-8453-ACBFC86E43F1}"/>
    <dgm:cxn modelId="{1B00256A-D12B-45D2-86CD-6F74A504AF4D}" srcId="{9A6BFC16-1ED6-4939-A792-A90DE805CE7E}" destId="{87C49F76-3F49-4DF6-8622-D6B0021451A1}" srcOrd="0" destOrd="0" parTransId="{8B876DE7-56E9-470B-A893-7895EA54C13E}" sibTransId="{281F1379-F4A9-4F68-83D1-EDAC146C3B92}"/>
    <dgm:cxn modelId="{FAF6666E-EBA9-924C-9B5E-84EF41DC3381}" type="presOf" srcId="{A0E0D8D2-FDD4-4ABC-9851-2EE611C72871}" destId="{03CE9834-DA20-6C4A-97F4-F5FA05E3C889}" srcOrd="0" destOrd="0" presId="urn:microsoft.com/office/officeart/2008/layout/LinedList"/>
    <dgm:cxn modelId="{22C57B97-C935-1648-B2FC-51A241DAA646}" type="presOf" srcId="{0FC47ED8-6A5A-43DD-A62C-8D2E30A9BEB4}" destId="{07D4FB0E-ECF4-4640-BBD0-FA12E3A129F3}" srcOrd="0" destOrd="0" presId="urn:microsoft.com/office/officeart/2008/layout/LinedList"/>
    <dgm:cxn modelId="{F7DABA99-7ECF-4625-9B43-6693CFD5333A}" srcId="{9A6BFC16-1ED6-4939-A792-A90DE805CE7E}" destId="{DBE56C21-46C9-4960-8981-A8221C1942AF}" srcOrd="4" destOrd="0" parTransId="{69DDB29E-76BD-40B1-851F-EA105217091F}" sibTransId="{9FCD1ACB-15F1-40DC-813C-0B8C8C95C009}"/>
    <dgm:cxn modelId="{705A46C1-8E1D-4360-8FDE-037BEC436BCE}" srcId="{9A6BFC16-1ED6-4939-A792-A90DE805CE7E}" destId="{F044DA95-1CD9-4803-8146-F1C3A5DC04E9}" srcOrd="2" destOrd="0" parTransId="{4B75EBC3-2693-49C6-90B7-7425ABCBFB73}" sibTransId="{A9AC658D-A68C-4C28-AFC7-B580FF0A7CC9}"/>
    <dgm:cxn modelId="{6C6790C8-CC0A-C543-A559-70BAAD9D2D72}" type="presOf" srcId="{87C49F76-3F49-4DF6-8622-D6B0021451A1}" destId="{D5BD7C88-88DF-2046-A377-4038537A4C57}" srcOrd="0" destOrd="0" presId="urn:microsoft.com/office/officeart/2008/layout/LinedList"/>
    <dgm:cxn modelId="{108E98F9-57BF-3A4A-A0A2-1CBA98BEF346}" type="presOf" srcId="{9A6BFC16-1ED6-4939-A792-A90DE805CE7E}" destId="{803CFB56-4E30-5346-B017-5ED6220562BB}" srcOrd="0" destOrd="0" presId="urn:microsoft.com/office/officeart/2008/layout/LinedList"/>
    <dgm:cxn modelId="{FB62932F-0F54-1048-A8BA-D9C55259C93A}" type="presParOf" srcId="{803CFB56-4E30-5346-B017-5ED6220562BB}" destId="{E93F6D68-322E-6644-A10A-C63A6E2616D0}" srcOrd="0" destOrd="0" presId="urn:microsoft.com/office/officeart/2008/layout/LinedList"/>
    <dgm:cxn modelId="{91371757-DBCD-3841-8D10-A812D9BA65A7}" type="presParOf" srcId="{803CFB56-4E30-5346-B017-5ED6220562BB}" destId="{FB15347B-06C1-0049-8EB1-77BE5908BB7D}" srcOrd="1" destOrd="0" presId="urn:microsoft.com/office/officeart/2008/layout/LinedList"/>
    <dgm:cxn modelId="{90E1247D-3D71-D84F-93B3-7B9D9B01E547}" type="presParOf" srcId="{FB15347B-06C1-0049-8EB1-77BE5908BB7D}" destId="{D5BD7C88-88DF-2046-A377-4038537A4C57}" srcOrd="0" destOrd="0" presId="urn:microsoft.com/office/officeart/2008/layout/LinedList"/>
    <dgm:cxn modelId="{A5DDA1C3-8674-E442-A47E-B12A85DA7204}" type="presParOf" srcId="{FB15347B-06C1-0049-8EB1-77BE5908BB7D}" destId="{E6228DCF-383F-3346-8EB7-503BE4CDA992}" srcOrd="1" destOrd="0" presId="urn:microsoft.com/office/officeart/2008/layout/LinedList"/>
    <dgm:cxn modelId="{20B675A7-4F76-0F4C-87D9-63ACC00B1EA9}" type="presParOf" srcId="{803CFB56-4E30-5346-B017-5ED6220562BB}" destId="{0B8506B5-6D16-8F43-8673-E7D7C6E8FDC0}" srcOrd="2" destOrd="0" presId="urn:microsoft.com/office/officeart/2008/layout/LinedList"/>
    <dgm:cxn modelId="{0FA7A5DC-3135-3841-9432-AEA0C9D32870}" type="presParOf" srcId="{803CFB56-4E30-5346-B017-5ED6220562BB}" destId="{379DD7D2-E6AD-344C-A21B-4E94009CC021}" srcOrd="3" destOrd="0" presId="urn:microsoft.com/office/officeart/2008/layout/LinedList"/>
    <dgm:cxn modelId="{0CFEFF65-70AB-C541-8669-F1413B2F1342}" type="presParOf" srcId="{379DD7D2-E6AD-344C-A21B-4E94009CC021}" destId="{D659DDBC-1BC9-AF4F-B5AA-0D66FFA27A59}" srcOrd="0" destOrd="0" presId="urn:microsoft.com/office/officeart/2008/layout/LinedList"/>
    <dgm:cxn modelId="{BD24E85C-BD3F-364E-B299-219E35EEFB5E}" type="presParOf" srcId="{379DD7D2-E6AD-344C-A21B-4E94009CC021}" destId="{196BBFCA-6563-E041-AB1E-0B66674A5E62}" srcOrd="1" destOrd="0" presId="urn:microsoft.com/office/officeart/2008/layout/LinedList"/>
    <dgm:cxn modelId="{5A3FD68F-6198-6A41-8797-5FE56EF73387}" type="presParOf" srcId="{803CFB56-4E30-5346-B017-5ED6220562BB}" destId="{A2738402-45EE-4943-A054-0369FED3522D}" srcOrd="4" destOrd="0" presId="urn:microsoft.com/office/officeart/2008/layout/LinedList"/>
    <dgm:cxn modelId="{F70FFA63-89FD-7B45-BEB3-2FA530A3AA40}" type="presParOf" srcId="{803CFB56-4E30-5346-B017-5ED6220562BB}" destId="{ED3CDA64-CAEA-E54E-9C6D-9E56F1715599}" srcOrd="5" destOrd="0" presId="urn:microsoft.com/office/officeart/2008/layout/LinedList"/>
    <dgm:cxn modelId="{8F4A8188-1858-6542-B067-F82C5D35DCE3}" type="presParOf" srcId="{ED3CDA64-CAEA-E54E-9C6D-9E56F1715599}" destId="{53C7A9E3-2A4A-1843-82B9-8F2F5635B9AB}" srcOrd="0" destOrd="0" presId="urn:microsoft.com/office/officeart/2008/layout/LinedList"/>
    <dgm:cxn modelId="{657C6F71-DF46-F949-A728-F8B9B0BBDFA1}" type="presParOf" srcId="{ED3CDA64-CAEA-E54E-9C6D-9E56F1715599}" destId="{6941FC2E-304B-AF49-88B4-562B9CDEE731}" srcOrd="1" destOrd="0" presId="urn:microsoft.com/office/officeart/2008/layout/LinedList"/>
    <dgm:cxn modelId="{D43ACF23-2F56-AF4C-A9FC-0568B29ED0E7}" type="presParOf" srcId="{803CFB56-4E30-5346-B017-5ED6220562BB}" destId="{CEDE7059-1698-4049-8003-2606D8415FB1}" srcOrd="6" destOrd="0" presId="urn:microsoft.com/office/officeart/2008/layout/LinedList"/>
    <dgm:cxn modelId="{4341BA99-1EEA-3247-9417-10BC2E19C107}" type="presParOf" srcId="{803CFB56-4E30-5346-B017-5ED6220562BB}" destId="{4A1BB915-4439-5243-85D5-45827B10FFA6}" srcOrd="7" destOrd="0" presId="urn:microsoft.com/office/officeart/2008/layout/LinedList"/>
    <dgm:cxn modelId="{32BDCB3A-6249-0D49-9923-56E51E50DFAC}" type="presParOf" srcId="{4A1BB915-4439-5243-85D5-45827B10FFA6}" destId="{07D4FB0E-ECF4-4640-BBD0-FA12E3A129F3}" srcOrd="0" destOrd="0" presId="urn:microsoft.com/office/officeart/2008/layout/LinedList"/>
    <dgm:cxn modelId="{E51BA834-8D03-B44C-A13A-5A3671683340}" type="presParOf" srcId="{4A1BB915-4439-5243-85D5-45827B10FFA6}" destId="{FA715B51-4754-B14D-9A93-3C5E7A4213D4}" srcOrd="1" destOrd="0" presId="urn:microsoft.com/office/officeart/2008/layout/LinedList"/>
    <dgm:cxn modelId="{2529978F-CBD4-7D40-97CB-15CBB44BC8A8}" type="presParOf" srcId="{803CFB56-4E30-5346-B017-5ED6220562BB}" destId="{543693C0-D211-3C46-AF06-C65C846B6D01}" srcOrd="8" destOrd="0" presId="urn:microsoft.com/office/officeart/2008/layout/LinedList"/>
    <dgm:cxn modelId="{6D480751-EE25-C649-96A5-24D5CDA28050}" type="presParOf" srcId="{803CFB56-4E30-5346-B017-5ED6220562BB}" destId="{F84A78D8-AC6A-0148-B34D-805EF99975EA}" srcOrd="9" destOrd="0" presId="urn:microsoft.com/office/officeart/2008/layout/LinedList"/>
    <dgm:cxn modelId="{507655B7-F36B-3D4E-8CA0-2363DBAF06F7}" type="presParOf" srcId="{F84A78D8-AC6A-0148-B34D-805EF99975EA}" destId="{63695128-819E-1947-A1CC-A2DE818021AE}" srcOrd="0" destOrd="0" presId="urn:microsoft.com/office/officeart/2008/layout/LinedList"/>
    <dgm:cxn modelId="{2A2BBCBC-A879-D348-91C2-1D37B9498D98}" type="presParOf" srcId="{F84A78D8-AC6A-0148-B34D-805EF99975EA}" destId="{90B3554F-584F-5942-92EB-30AFAC4B3BD4}" srcOrd="1" destOrd="0" presId="urn:microsoft.com/office/officeart/2008/layout/LinedList"/>
    <dgm:cxn modelId="{C96B9475-B843-AD47-97C4-F7F0B08D2E77}" type="presParOf" srcId="{803CFB56-4E30-5346-B017-5ED6220562BB}" destId="{E35E54D6-9A74-644A-890B-13C970F0F75C}" srcOrd="10" destOrd="0" presId="urn:microsoft.com/office/officeart/2008/layout/LinedList"/>
    <dgm:cxn modelId="{CF24F802-021A-E14D-B6F3-C429287DB28B}" type="presParOf" srcId="{803CFB56-4E30-5346-B017-5ED6220562BB}" destId="{14BFFDA6-47DC-DA42-A3A3-F7BAD070CAAD}" srcOrd="11" destOrd="0" presId="urn:microsoft.com/office/officeart/2008/layout/LinedList"/>
    <dgm:cxn modelId="{2B209097-1E5C-AE46-ACDB-C97934FB8AA5}" type="presParOf" srcId="{14BFFDA6-47DC-DA42-A3A3-F7BAD070CAAD}" destId="{03CE9834-DA20-6C4A-97F4-F5FA05E3C889}" srcOrd="0" destOrd="0" presId="urn:microsoft.com/office/officeart/2008/layout/LinedList"/>
    <dgm:cxn modelId="{5F42309F-2C93-2E48-A305-87491E0F0CBF}" type="presParOf" srcId="{14BFFDA6-47DC-DA42-A3A3-F7BAD070CAAD}" destId="{3EB75F94-78A3-3645-BCDF-0335B411CEC6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3F6D68-322E-6644-A10A-C63A6E2616D0}">
      <dsp:nvSpPr>
        <dsp:cNvPr id="0" name=""/>
        <dsp:cNvSpPr/>
      </dsp:nvSpPr>
      <dsp:spPr>
        <a:xfrm>
          <a:off x="0" y="2124"/>
          <a:ext cx="785691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5BD7C88-88DF-2046-A377-4038537A4C57}">
      <dsp:nvSpPr>
        <dsp:cNvPr id="0" name=""/>
        <dsp:cNvSpPr/>
      </dsp:nvSpPr>
      <dsp:spPr>
        <a:xfrm>
          <a:off x="0" y="2124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F7FF87"/>
              </a:solidFill>
            </a:rPr>
            <a:t>Antal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lärosäten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som</a:t>
          </a:r>
          <a:r>
            <a:rPr lang="en-US" sz="2000" kern="1200" dirty="0">
              <a:solidFill>
                <a:srgbClr val="F7FF87"/>
              </a:solidFill>
            </a:rPr>
            <a:t> ger magister/ </a:t>
          </a:r>
          <a:r>
            <a:rPr lang="en-US" sz="2000" kern="1200" dirty="0" err="1">
              <a:solidFill>
                <a:srgbClr val="F7FF87"/>
              </a:solidFill>
            </a:rPr>
            <a:t>masterutbildningar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på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avancerad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nivå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i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socialt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arbete</a:t>
          </a:r>
          <a:r>
            <a:rPr lang="en-US" sz="2000" kern="1200" dirty="0">
              <a:solidFill>
                <a:srgbClr val="F7FF87"/>
              </a:solidFill>
            </a:rPr>
            <a:t>, </a:t>
          </a:r>
        </a:p>
      </dsp:txBody>
      <dsp:txXfrm>
        <a:off x="0" y="2124"/>
        <a:ext cx="7856913" cy="724514"/>
      </dsp:txXfrm>
    </dsp:sp>
    <dsp:sp modelId="{0B8506B5-6D16-8F43-8673-E7D7C6E8FDC0}">
      <dsp:nvSpPr>
        <dsp:cNvPr id="0" name=""/>
        <dsp:cNvSpPr/>
      </dsp:nvSpPr>
      <dsp:spPr>
        <a:xfrm>
          <a:off x="0" y="726639"/>
          <a:ext cx="7856913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659DDBC-1BC9-AF4F-B5AA-0D66FFA27A59}">
      <dsp:nvSpPr>
        <dsp:cNvPr id="0" name=""/>
        <dsp:cNvSpPr/>
      </dsp:nvSpPr>
      <dsp:spPr>
        <a:xfrm>
          <a:off x="0" y="726639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F7FF87"/>
              </a:solidFill>
            </a:rPr>
            <a:t>Antal</a:t>
          </a:r>
          <a:r>
            <a:rPr lang="en-US" sz="2000" kern="1200" dirty="0">
              <a:solidFill>
                <a:srgbClr val="F7FF87"/>
              </a:solidFill>
            </a:rPr>
            <a:t> </a:t>
          </a:r>
          <a:r>
            <a:rPr lang="en-US" sz="2000" kern="1200" dirty="0" err="1">
              <a:solidFill>
                <a:srgbClr val="F7FF87"/>
              </a:solidFill>
            </a:rPr>
            <a:t>platser</a:t>
          </a:r>
          <a:endParaRPr lang="en-US" sz="2000" kern="1200" dirty="0">
            <a:solidFill>
              <a:srgbClr val="F7FF87"/>
            </a:solidFill>
          </a:endParaRPr>
        </a:p>
      </dsp:txBody>
      <dsp:txXfrm>
        <a:off x="0" y="726639"/>
        <a:ext cx="7856913" cy="724514"/>
      </dsp:txXfrm>
    </dsp:sp>
    <dsp:sp modelId="{A2738402-45EE-4943-A054-0369FED3522D}">
      <dsp:nvSpPr>
        <dsp:cNvPr id="0" name=""/>
        <dsp:cNvSpPr/>
      </dsp:nvSpPr>
      <dsp:spPr>
        <a:xfrm>
          <a:off x="0" y="1451154"/>
          <a:ext cx="7856913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53C7A9E3-2A4A-1843-82B9-8F2F5635B9AB}">
      <dsp:nvSpPr>
        <dsp:cNvPr id="0" name=""/>
        <dsp:cNvSpPr/>
      </dsp:nvSpPr>
      <dsp:spPr>
        <a:xfrm>
          <a:off x="0" y="1451154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solidFill>
                <a:srgbClr val="F7FF87"/>
              </a:solidFill>
            </a:rPr>
            <a:t>Professions- / </a:t>
          </a:r>
          <a:r>
            <a:rPr lang="en-US" sz="2000" kern="1200" dirty="0" err="1">
              <a:solidFill>
                <a:srgbClr val="F7FF87"/>
              </a:solidFill>
            </a:rPr>
            <a:t>forskningsförberedande</a:t>
          </a:r>
          <a:endParaRPr lang="en-US" sz="2000" kern="1200" dirty="0">
            <a:solidFill>
              <a:srgbClr val="F7FF87"/>
            </a:solidFill>
          </a:endParaRPr>
        </a:p>
      </dsp:txBody>
      <dsp:txXfrm>
        <a:off x="0" y="1451154"/>
        <a:ext cx="7856913" cy="724514"/>
      </dsp:txXfrm>
    </dsp:sp>
    <dsp:sp modelId="{CEDE7059-1698-4049-8003-2606D8415FB1}">
      <dsp:nvSpPr>
        <dsp:cNvPr id="0" name=""/>
        <dsp:cNvSpPr/>
      </dsp:nvSpPr>
      <dsp:spPr>
        <a:xfrm>
          <a:off x="0" y="2175669"/>
          <a:ext cx="7856913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7D4FB0E-ECF4-4640-BBD0-FA12E3A129F3}">
      <dsp:nvSpPr>
        <dsp:cNvPr id="0" name=""/>
        <dsp:cNvSpPr/>
      </dsp:nvSpPr>
      <dsp:spPr>
        <a:xfrm>
          <a:off x="0" y="2175669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F7FF87"/>
              </a:solidFill>
            </a:rPr>
            <a:t>Distans</a:t>
          </a:r>
          <a:r>
            <a:rPr lang="en-US" sz="2000" kern="1200" dirty="0">
              <a:solidFill>
                <a:srgbClr val="F7FF87"/>
              </a:solidFill>
            </a:rPr>
            <a:t>/ campus, </a:t>
          </a:r>
          <a:r>
            <a:rPr lang="en-US" sz="2000" kern="1200" dirty="0" err="1">
              <a:solidFill>
                <a:srgbClr val="F7FF87"/>
              </a:solidFill>
            </a:rPr>
            <a:t>språk</a:t>
          </a:r>
          <a:r>
            <a:rPr lang="en-US" sz="2000" kern="1200" dirty="0">
              <a:solidFill>
                <a:srgbClr val="F7FF87"/>
              </a:solidFill>
            </a:rPr>
            <a:t>, </a:t>
          </a:r>
          <a:r>
            <a:rPr lang="en-US" sz="2000" kern="1200" dirty="0" err="1">
              <a:solidFill>
                <a:srgbClr val="F7FF87"/>
              </a:solidFill>
            </a:rPr>
            <a:t>hel</a:t>
          </a:r>
          <a:r>
            <a:rPr lang="en-US" sz="2000" kern="1200" dirty="0">
              <a:solidFill>
                <a:srgbClr val="F7FF87"/>
              </a:solidFill>
            </a:rPr>
            <a:t>/</a:t>
          </a:r>
          <a:r>
            <a:rPr lang="en-US" sz="2000" kern="1200" dirty="0" err="1">
              <a:solidFill>
                <a:srgbClr val="F7FF87"/>
              </a:solidFill>
            </a:rPr>
            <a:t>halvfart</a:t>
          </a:r>
          <a:endParaRPr lang="en-US" sz="2000" kern="1200" dirty="0">
            <a:solidFill>
              <a:srgbClr val="F7FF87"/>
            </a:solidFill>
          </a:endParaRPr>
        </a:p>
      </dsp:txBody>
      <dsp:txXfrm>
        <a:off x="0" y="2175669"/>
        <a:ext cx="7856913" cy="724514"/>
      </dsp:txXfrm>
    </dsp:sp>
    <dsp:sp modelId="{543693C0-D211-3C46-AF06-C65C846B6D01}">
      <dsp:nvSpPr>
        <dsp:cNvPr id="0" name=""/>
        <dsp:cNvSpPr/>
      </dsp:nvSpPr>
      <dsp:spPr>
        <a:xfrm>
          <a:off x="0" y="2900183"/>
          <a:ext cx="7856913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63695128-819E-1947-A1CC-A2DE818021AE}">
      <dsp:nvSpPr>
        <dsp:cNvPr id="0" name=""/>
        <dsp:cNvSpPr/>
      </dsp:nvSpPr>
      <dsp:spPr>
        <a:xfrm>
          <a:off x="0" y="2900183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>
              <a:solidFill>
                <a:srgbClr val="F7FF87"/>
              </a:solidFill>
            </a:rPr>
            <a:t>Förkunskapskrav</a:t>
          </a:r>
          <a:endParaRPr lang="en-US" sz="2000" kern="1200" dirty="0">
            <a:solidFill>
              <a:srgbClr val="F7FF87"/>
            </a:solidFill>
          </a:endParaRPr>
        </a:p>
      </dsp:txBody>
      <dsp:txXfrm>
        <a:off x="0" y="2900183"/>
        <a:ext cx="7856913" cy="724514"/>
      </dsp:txXfrm>
    </dsp:sp>
    <dsp:sp modelId="{E35E54D6-9A74-644A-890B-13C970F0F75C}">
      <dsp:nvSpPr>
        <dsp:cNvPr id="0" name=""/>
        <dsp:cNvSpPr/>
      </dsp:nvSpPr>
      <dsp:spPr>
        <a:xfrm>
          <a:off x="0" y="3624698"/>
          <a:ext cx="7856913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03CE9834-DA20-6C4A-97F4-F5FA05E3C889}">
      <dsp:nvSpPr>
        <dsp:cNvPr id="0" name=""/>
        <dsp:cNvSpPr/>
      </dsp:nvSpPr>
      <dsp:spPr>
        <a:xfrm>
          <a:off x="0" y="3624698"/>
          <a:ext cx="7856913" cy="7245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000" kern="1200" dirty="0"/>
        </a:p>
      </dsp:txBody>
      <dsp:txXfrm>
        <a:off x="0" y="3624698"/>
        <a:ext cx="7856913" cy="7245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A8D47-1112-5741-A9B4-F8EF0DBB0F38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91251-1D5F-4B45-8EB5-BDFECEA829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4076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06548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71322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9976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789168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5182349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752653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933620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44306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037590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133610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5952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98861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73237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81603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26481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4E91251-1D5F-4B45-8EB5-BDFECEA82935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2105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899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178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17111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18095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7335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397770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2232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65371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2081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58290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20375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58974-41AE-7E4D-AA45-1D756F022F33}" type="datetimeFigureOut">
              <a:rPr lang="sv-SE" smtClean="0"/>
              <a:t>2024-11-15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6724D-9AC8-1B44-850F-75C27DEB594F}" type="slidenum">
              <a:rPr lang="sv-SE" smtClean="0"/>
              <a:t>‹#›</a:t>
            </a:fld>
            <a:endParaRPr lang="sv-SE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437AB41A-87B6-3D51-5640-372F6D7269C5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hdr"/>
              </p:ext>
            </p:extLst>
          </p:nvPr>
        </p:nvSpPr>
        <p:spPr>
          <a:xfrm>
            <a:off x="11363325" y="63500"/>
            <a:ext cx="78740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sv-SE" sz="80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Begränsad delning</a:t>
            </a:r>
          </a:p>
        </p:txBody>
      </p:sp>
    </p:spTree>
    <p:extLst>
      <p:ext uri="{BB962C8B-B14F-4D97-AF65-F5344CB8AC3E}">
        <p14:creationId xmlns:p14="http://schemas.microsoft.com/office/powerpoint/2010/main" val="8364137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ACA2EA0-FFD3-42EC-9406-B595015ED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D5288BCE-665C-472A-8C43-664BCFA31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8762" y="1247775"/>
            <a:ext cx="9144000" cy="3007447"/>
          </a:xfrm>
          <a:prstGeom prst="rect">
            <a:avLst/>
          </a:prstGeom>
          <a:solidFill>
            <a:schemeClr val="bg1"/>
          </a:solidFill>
          <a:ln w="12700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41EEA70-052D-2ED6-B0E3-0D54D0214A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04988" y="1442172"/>
            <a:ext cx="8582025" cy="2177328"/>
          </a:xfrm>
        </p:spPr>
        <p:txBody>
          <a:bodyPr anchor="ctr">
            <a:normAutofit/>
          </a:bodyPr>
          <a:lstStyle/>
          <a:p>
            <a:r>
              <a:rPr lang="sv-SE" sz="4600" dirty="0">
                <a:solidFill>
                  <a:srgbClr val="F7FF87"/>
                </a:solidFill>
              </a:rPr>
              <a:t>Genomlysning av magister/ masterutbildningar i socialt arbete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6C57131-53A7-4C1A-BEA8-25F06A06AD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87872" y="3912322"/>
            <a:ext cx="7225780" cy="685800"/>
          </a:xfrm>
          <a:prstGeom prst="roundRect">
            <a:avLst>
              <a:gd name="adj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511403D-8404-9A88-74C9-2C099E19E4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66988" y="3962400"/>
            <a:ext cx="7058025" cy="581025"/>
          </a:xfrm>
        </p:spPr>
        <p:txBody>
          <a:bodyPr anchor="ctr">
            <a:normAutofit/>
          </a:bodyPr>
          <a:lstStyle/>
          <a:p>
            <a:r>
              <a:rPr lang="sv-SE" sz="2800">
                <a:solidFill>
                  <a:srgbClr val="FFFFFF"/>
                </a:solidFill>
              </a:rPr>
              <a:t>Anna Dunér &amp; Elisabeth Olin</a:t>
            </a:r>
          </a:p>
        </p:txBody>
      </p:sp>
    </p:spTree>
    <p:extLst>
      <p:ext uri="{BB962C8B-B14F-4D97-AF65-F5344CB8AC3E}">
        <p14:creationId xmlns:p14="http://schemas.microsoft.com/office/powerpoint/2010/main" val="20745466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044A12B8-14A1-DF42-89A0-8BC5421FE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2400">
                <a:solidFill>
                  <a:srgbClr val="FFFFFF"/>
                </a:solidFill>
              </a:rPr>
              <a:t>Psykoterapeutprogram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E05757-8525-5CB4-A692-BE5BF0B9A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7FF87"/>
                </a:solidFill>
              </a:rPr>
              <a:t>Göteborg och Stockholm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31582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CF4F49A-ED47-A9B6-75F7-8F398FA24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sv-SE" sz="4100">
                <a:solidFill>
                  <a:srgbClr val="FFFFFF"/>
                </a:solidFill>
              </a:rPr>
              <a:t>Söktryck och genomströmning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80E5C1-C99C-A74F-5019-2B072205B0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820880"/>
            <a:ext cx="5257799" cy="4889350"/>
          </a:xfrm>
        </p:spPr>
        <p:txBody>
          <a:bodyPr anchor="t">
            <a:normAutofit/>
          </a:bodyPr>
          <a:lstStyle/>
          <a:p>
            <a:r>
              <a:rPr lang="sv-SE" dirty="0" err="1">
                <a:solidFill>
                  <a:srgbClr val="F7FF87"/>
                </a:solidFill>
              </a:rPr>
              <a:t>Masterprogrammet</a:t>
            </a:r>
            <a:r>
              <a:rPr lang="sv-SE" dirty="0">
                <a:solidFill>
                  <a:srgbClr val="F7FF87"/>
                </a:solidFill>
              </a:rPr>
              <a:t> har varierande söktryck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Vanligt att samtliga sökande antas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Genomströmningen generellt låg</a:t>
            </a: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2142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709F1D5-B0F1-4714-A239-E5B61C1619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28FB460-D3FF-4440-A020-05982A09E5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0546" y="1011045"/>
            <a:ext cx="4369859" cy="4369859"/>
          </a:xfrm>
          <a:prstGeom prst="roundRect">
            <a:avLst>
              <a:gd name="adj" fmla="val 2757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C1FCA2C-F708-11AB-F691-AF25502020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6826" y="1112969"/>
            <a:ext cx="3937298" cy="4166010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Lärarkompetens</a:t>
            </a: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4847E93-7DC1-4D4B-8829-B19AA7137C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566D6E1-03A1-4D73-A4E0-35D74D568A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F835A99-04AC-494A-A572-AFE8413CC9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3BCE7AC-A2BA-FF6B-F0B3-96109F919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6686" y="820879"/>
            <a:ext cx="6636714" cy="5437875"/>
          </a:xfrm>
        </p:spPr>
        <p:txBody>
          <a:bodyPr anchor="t">
            <a:normAutofit/>
          </a:bodyPr>
          <a:lstStyle/>
          <a:p>
            <a:r>
              <a:rPr lang="sv-SE" dirty="0">
                <a:solidFill>
                  <a:srgbClr val="F7FF87"/>
                </a:solidFill>
              </a:rPr>
              <a:t>Vid en majoritet av lärosätena har under 50% av lärarna på avancerad nivå en professionsutbildning och/ eller en doktorsexamen i socialt arbete</a:t>
            </a:r>
          </a:p>
          <a:p>
            <a:pPr marL="0" indent="0">
              <a:buNone/>
            </a:pPr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Flertalet lärosäten har även adjunkter som undervisar på avancerad nivå</a:t>
            </a:r>
          </a:p>
          <a:p>
            <a:pPr marL="0" indent="0">
              <a:buNone/>
            </a:pPr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Vid flerparten av lärosätena är 25-50 % av lärarna på avancerad nivå  docenter eller professorer</a:t>
            </a:r>
          </a:p>
          <a:p>
            <a:endParaRPr lang="sv-SE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7B786209-1B0B-4CA9-9BDD-F7327066A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2D2964BB-484D-45AE-AD66-D407D06296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418308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6691AC69-A76E-4DAB-B565-468B6B87A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970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4AAEB85-1943-32C4-56EF-AF2AF1A45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5000" dirty="0">
                <a:solidFill>
                  <a:srgbClr val="F7FF87"/>
                </a:solidFill>
              </a:rPr>
              <a:t>Studentperspektivet - kursvärderingar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5E1C152-9946-AE90-CCFA-F952ED96AE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sv-SE" sz="2200" dirty="0">
                <a:solidFill>
                  <a:srgbClr val="F7FF87"/>
                </a:solidFill>
              </a:rPr>
              <a:t>Utvärderingar från 5 lärosäten</a:t>
            </a:r>
            <a:r>
              <a:rPr lang="sv-SE" sz="2200">
                <a:solidFill>
                  <a:srgbClr val="F7FF87"/>
                </a:solidFill>
              </a:rPr>
              <a:t>, 46 </a:t>
            </a:r>
            <a:r>
              <a:rPr lang="sv-SE" sz="2200" dirty="0">
                <a:solidFill>
                  <a:srgbClr val="F7FF87"/>
                </a:solidFill>
              </a:rPr>
              <a:t>kurser avancerad nivå, några program, sammanlagt </a:t>
            </a:r>
            <a:r>
              <a:rPr lang="sv-SE" sz="2200">
                <a:solidFill>
                  <a:srgbClr val="F7FF87"/>
                </a:solidFill>
              </a:rPr>
              <a:t>ca 370 </a:t>
            </a:r>
            <a:r>
              <a:rPr lang="sv-SE" sz="2200" dirty="0">
                <a:solidFill>
                  <a:srgbClr val="F7FF87"/>
                </a:solidFill>
              </a:rPr>
              <a:t>studenter</a:t>
            </a:r>
          </a:p>
          <a:p>
            <a:endParaRPr lang="sv-SE" sz="2200" dirty="0">
              <a:solidFill>
                <a:srgbClr val="F7FF87"/>
              </a:solidFill>
            </a:endParaRPr>
          </a:p>
          <a:p>
            <a:r>
              <a:rPr lang="sv-SE" sz="2200" dirty="0">
                <a:solidFill>
                  <a:srgbClr val="F7FF87"/>
                </a:solidFill>
              </a:rPr>
              <a:t>Genomgående låg svarsfrekvens, några undantag finns</a:t>
            </a:r>
          </a:p>
          <a:p>
            <a:endParaRPr lang="sv-SE" sz="2200" dirty="0">
              <a:solidFill>
                <a:srgbClr val="F7FF87"/>
              </a:solidFill>
            </a:endParaRPr>
          </a:p>
          <a:p>
            <a:r>
              <a:rPr lang="sv-SE" sz="2200" dirty="0">
                <a:solidFill>
                  <a:srgbClr val="F7FF87"/>
                </a:solidFill>
              </a:rPr>
              <a:t>Majoriteten gav kurserna goda omdömen men på vissa kurser fanns något mer negativa omdömen</a:t>
            </a:r>
          </a:p>
        </p:txBody>
      </p:sp>
    </p:spTree>
    <p:extLst>
      <p:ext uri="{BB962C8B-B14F-4D97-AF65-F5344CB8AC3E}">
        <p14:creationId xmlns:p14="http://schemas.microsoft.com/office/powerpoint/2010/main" val="23564741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774EAC9-1BD1-7FB8-E3CD-F5B300A7E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548640"/>
            <a:ext cx="3600860" cy="5431536"/>
          </a:xfrm>
        </p:spPr>
        <p:txBody>
          <a:bodyPr>
            <a:normAutofit/>
          </a:bodyPr>
          <a:lstStyle/>
          <a:p>
            <a:r>
              <a:rPr lang="sv-SE" sz="3000" dirty="0">
                <a:solidFill>
                  <a:srgbClr val="F7FF87"/>
                </a:solidFill>
              </a:rPr>
              <a:t>Studentperspektivet - intervjuer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43983" y="3258715"/>
            <a:ext cx="4480560" cy="18288"/>
          </a:xfrm>
          <a:custGeom>
            <a:avLst/>
            <a:gdLst>
              <a:gd name="connsiteX0" fmla="*/ 0 w 4480560"/>
              <a:gd name="connsiteY0" fmla="*/ 0 h 18288"/>
              <a:gd name="connsiteX1" fmla="*/ 595274 w 4480560"/>
              <a:gd name="connsiteY1" fmla="*/ 0 h 18288"/>
              <a:gd name="connsiteX2" fmla="*/ 1100938 w 4480560"/>
              <a:gd name="connsiteY2" fmla="*/ 0 h 18288"/>
              <a:gd name="connsiteX3" fmla="*/ 1651406 w 4480560"/>
              <a:gd name="connsiteY3" fmla="*/ 0 h 18288"/>
              <a:gd name="connsiteX4" fmla="*/ 2336292 w 4480560"/>
              <a:gd name="connsiteY4" fmla="*/ 0 h 18288"/>
              <a:gd name="connsiteX5" fmla="*/ 2931566 w 4480560"/>
              <a:gd name="connsiteY5" fmla="*/ 0 h 18288"/>
              <a:gd name="connsiteX6" fmla="*/ 3482035 w 4480560"/>
              <a:gd name="connsiteY6" fmla="*/ 0 h 18288"/>
              <a:gd name="connsiteX7" fmla="*/ 4480560 w 4480560"/>
              <a:gd name="connsiteY7" fmla="*/ 0 h 18288"/>
              <a:gd name="connsiteX8" fmla="*/ 4480560 w 4480560"/>
              <a:gd name="connsiteY8" fmla="*/ 18288 h 18288"/>
              <a:gd name="connsiteX9" fmla="*/ 3840480 w 4480560"/>
              <a:gd name="connsiteY9" fmla="*/ 18288 h 18288"/>
              <a:gd name="connsiteX10" fmla="*/ 3290011 w 4480560"/>
              <a:gd name="connsiteY10" fmla="*/ 18288 h 18288"/>
              <a:gd name="connsiteX11" fmla="*/ 2560320 w 4480560"/>
              <a:gd name="connsiteY11" fmla="*/ 18288 h 18288"/>
              <a:gd name="connsiteX12" fmla="*/ 1965046 w 4480560"/>
              <a:gd name="connsiteY12" fmla="*/ 18288 h 18288"/>
              <a:gd name="connsiteX13" fmla="*/ 1459382 w 4480560"/>
              <a:gd name="connsiteY13" fmla="*/ 18288 h 18288"/>
              <a:gd name="connsiteX14" fmla="*/ 774497 w 4480560"/>
              <a:gd name="connsiteY14" fmla="*/ 18288 h 18288"/>
              <a:gd name="connsiteX15" fmla="*/ 0 w 4480560"/>
              <a:gd name="connsiteY15" fmla="*/ 18288 h 18288"/>
              <a:gd name="connsiteX16" fmla="*/ 0 w 4480560"/>
              <a:gd name="connsiteY16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18288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80958" y="7429"/>
                  <a:pt x="4480540" y="10822"/>
                  <a:pt x="4480560" y="18288"/>
                </a:cubicBezTo>
                <a:cubicBezTo>
                  <a:pt x="4314132" y="14924"/>
                  <a:pt x="4028383" y="36632"/>
                  <a:pt x="3840480" y="18288"/>
                </a:cubicBezTo>
                <a:cubicBezTo>
                  <a:pt x="3652577" y="-56"/>
                  <a:pt x="3547615" y="2848"/>
                  <a:pt x="3290011" y="18288"/>
                </a:cubicBezTo>
                <a:cubicBezTo>
                  <a:pt x="3032407" y="33728"/>
                  <a:pt x="2830268" y="8719"/>
                  <a:pt x="2560320" y="18288"/>
                </a:cubicBezTo>
                <a:cubicBezTo>
                  <a:pt x="2290372" y="27857"/>
                  <a:pt x="2147422" y="6728"/>
                  <a:pt x="1965046" y="18288"/>
                </a:cubicBezTo>
                <a:cubicBezTo>
                  <a:pt x="1782670" y="29848"/>
                  <a:pt x="1689791" y="40680"/>
                  <a:pt x="1459382" y="18288"/>
                </a:cubicBezTo>
                <a:cubicBezTo>
                  <a:pt x="1228973" y="-4104"/>
                  <a:pt x="915486" y="36501"/>
                  <a:pt x="774497" y="18288"/>
                </a:cubicBezTo>
                <a:cubicBezTo>
                  <a:pt x="633508" y="75"/>
                  <a:pt x="361442" y="-11107"/>
                  <a:pt x="0" y="18288"/>
                </a:cubicBezTo>
                <a:cubicBezTo>
                  <a:pt x="-591" y="13205"/>
                  <a:pt x="-663" y="6329"/>
                  <a:pt x="0" y="0"/>
                </a:cubicBezTo>
                <a:close/>
              </a:path>
              <a:path w="4480560" h="18288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79674" y="5429"/>
                  <a:pt x="4481381" y="14046"/>
                  <a:pt x="4480560" y="18288"/>
                </a:cubicBezTo>
                <a:cubicBezTo>
                  <a:pt x="4279652" y="-6850"/>
                  <a:pt x="4200762" y="41566"/>
                  <a:pt x="3930091" y="18288"/>
                </a:cubicBezTo>
                <a:cubicBezTo>
                  <a:pt x="3659420" y="-4990"/>
                  <a:pt x="3456052" y="22294"/>
                  <a:pt x="3290011" y="18288"/>
                </a:cubicBezTo>
                <a:cubicBezTo>
                  <a:pt x="3123970" y="14282"/>
                  <a:pt x="2882392" y="32818"/>
                  <a:pt x="2649931" y="18288"/>
                </a:cubicBezTo>
                <a:cubicBezTo>
                  <a:pt x="2417470" y="3758"/>
                  <a:pt x="2238426" y="7337"/>
                  <a:pt x="2054657" y="18288"/>
                </a:cubicBezTo>
                <a:cubicBezTo>
                  <a:pt x="1870888" y="29239"/>
                  <a:pt x="1566368" y="45040"/>
                  <a:pt x="1324966" y="18288"/>
                </a:cubicBezTo>
                <a:cubicBezTo>
                  <a:pt x="1083564" y="-8464"/>
                  <a:pt x="787410" y="10946"/>
                  <a:pt x="595274" y="18288"/>
                </a:cubicBezTo>
                <a:cubicBezTo>
                  <a:pt x="403138" y="25630"/>
                  <a:pt x="169622" y="10499"/>
                  <a:pt x="0" y="18288"/>
                </a:cubicBezTo>
                <a:cubicBezTo>
                  <a:pt x="668" y="13665"/>
                  <a:pt x="578" y="567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2015E50-D159-C589-600F-3B3D4A45F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26418" y="552091"/>
            <a:ext cx="6224335" cy="5431536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7FF87"/>
                </a:solidFill>
              </a:rPr>
              <a:t>Fem mejlintervjuer, formulär med öppna frågor</a:t>
            </a:r>
          </a:p>
          <a:p>
            <a:r>
              <a:rPr lang="sv-SE" sz="2000" dirty="0">
                <a:solidFill>
                  <a:srgbClr val="F7FF87"/>
                </a:solidFill>
              </a:rPr>
              <a:t>Samtliga socionomer, 1 magister, 4 masterexamen ca 10 år därefter</a:t>
            </a:r>
          </a:p>
          <a:p>
            <a:r>
              <a:rPr lang="sv-SE" sz="2000" dirty="0">
                <a:solidFill>
                  <a:srgbClr val="F7FF87"/>
                </a:solidFill>
              </a:rPr>
              <a:t>En doktorand, två adjunkter, två arbetar inom socialt arbete</a:t>
            </a:r>
          </a:p>
          <a:p>
            <a:r>
              <a:rPr lang="sv-SE" sz="2000" dirty="0">
                <a:solidFill>
                  <a:srgbClr val="F7FF87"/>
                </a:solidFill>
              </a:rPr>
              <a:t>Påbörjar studierna med ett professionsfördjupande intresse, för vissa utvecklas detta till ett intresse för forskarutbildning</a:t>
            </a:r>
          </a:p>
          <a:p>
            <a:r>
              <a:rPr lang="sv-SE" sz="2000" dirty="0">
                <a:solidFill>
                  <a:srgbClr val="F7FF87"/>
                </a:solidFill>
              </a:rPr>
              <a:t>Flertalet väljer lärosäte av praktiska skäl, någon </a:t>
            </a:r>
            <a:r>
              <a:rPr lang="sv-SE" sz="2000" dirty="0" err="1">
                <a:solidFill>
                  <a:srgbClr val="F7FF87"/>
                </a:solidFill>
              </a:rPr>
              <a:t>pga</a:t>
            </a:r>
            <a:r>
              <a:rPr lang="sv-SE" sz="2000" dirty="0">
                <a:solidFill>
                  <a:srgbClr val="F7FF87"/>
                </a:solidFill>
              </a:rPr>
              <a:t> specialinriktning</a:t>
            </a:r>
          </a:p>
          <a:p>
            <a:r>
              <a:rPr lang="sv-SE" sz="2000" dirty="0">
                <a:solidFill>
                  <a:srgbClr val="F7FF87"/>
                </a:solidFill>
              </a:rPr>
              <a:t>Studenterna är nöjda med såväl pedagogik, innehåll som struktur.</a:t>
            </a:r>
          </a:p>
          <a:p>
            <a:r>
              <a:rPr lang="sv-SE" sz="2000" dirty="0">
                <a:solidFill>
                  <a:srgbClr val="F7FF87"/>
                </a:solidFill>
              </a:rPr>
              <a:t>Några upplevde upprepning från socionomprogrammet, några ansåg att kurser på engelska försvårade inlärningen</a:t>
            </a:r>
          </a:p>
          <a:p>
            <a:r>
              <a:rPr lang="sv-SE" sz="2000" dirty="0">
                <a:solidFill>
                  <a:srgbClr val="F7FF87"/>
                </a:solidFill>
              </a:rPr>
              <a:t>Vissa lyfte fram enskilda kurser som särskilt värdefulla</a:t>
            </a:r>
          </a:p>
        </p:txBody>
      </p:sp>
    </p:spTree>
    <p:extLst>
      <p:ext uri="{BB962C8B-B14F-4D97-AF65-F5344CB8AC3E}">
        <p14:creationId xmlns:p14="http://schemas.microsoft.com/office/powerpoint/2010/main" val="18289721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4556FAE-D5B8-0C06-09FB-F77965228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sv-SE" sz="5400" dirty="0">
                <a:solidFill>
                  <a:srgbClr val="F7FF87"/>
                </a:solidFill>
              </a:rPr>
              <a:t>Studentperspektivet - övrigt</a:t>
            </a:r>
          </a:p>
        </p:txBody>
      </p:sp>
      <p:sp>
        <p:nvSpPr>
          <p:cNvPr id="10" name="sketch line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EC7F68A-CF2D-6886-2130-6B19294141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/>
          <a:p>
            <a:r>
              <a:rPr lang="sv-SE" sz="2000" dirty="0">
                <a:solidFill>
                  <a:srgbClr val="F7FF87"/>
                </a:solidFill>
              </a:rPr>
              <a:t>Det starkaste budskapet i intervjuerna var dock bristen på incitament i form av bättre lön, karriärvägar osv efter avslutad utbildning</a:t>
            </a:r>
          </a:p>
          <a:p>
            <a:endParaRPr lang="sv-SE" sz="2000" dirty="0">
              <a:solidFill>
                <a:srgbClr val="F7FF87"/>
              </a:solidFill>
            </a:endParaRPr>
          </a:p>
          <a:p>
            <a:r>
              <a:rPr lang="sv-SE" sz="2000" dirty="0">
                <a:solidFill>
                  <a:srgbClr val="F7FF87"/>
                </a:solidFill>
              </a:rPr>
              <a:t>Önskemål finns om att vi lyfter frågan nationellt</a:t>
            </a:r>
          </a:p>
          <a:p>
            <a:endParaRPr lang="sv-SE" sz="2000" dirty="0">
              <a:solidFill>
                <a:srgbClr val="F7FF87"/>
              </a:solidFill>
            </a:endParaRPr>
          </a:p>
          <a:p>
            <a:r>
              <a:rPr lang="sv-SE" sz="2000" dirty="0">
                <a:solidFill>
                  <a:srgbClr val="F7FF87"/>
                </a:solidFill>
              </a:rPr>
              <a:t>Framkommer att arbetsgivarnas bristande intresse för utbildning på avancerad nivå diskuteras (i negativa termer) bland studenterna</a:t>
            </a:r>
          </a:p>
          <a:p>
            <a:endParaRPr lang="sv-SE" sz="2000" dirty="0">
              <a:solidFill>
                <a:srgbClr val="F7FF87"/>
              </a:solidFill>
            </a:endParaRPr>
          </a:p>
          <a:p>
            <a:r>
              <a:rPr lang="sv-SE" sz="2000" kern="10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Problematiskt att det inte finns något krav på att regionerna ska anställa legitimerade hälso- och sjukvårdskuratorer vilket gör att även de utan vidareutbildning (legitimation) anställs. </a:t>
            </a:r>
          </a:p>
        </p:txBody>
      </p:sp>
    </p:spTree>
    <p:extLst>
      <p:ext uri="{BB962C8B-B14F-4D97-AF65-F5344CB8AC3E}">
        <p14:creationId xmlns:p14="http://schemas.microsoft.com/office/powerpoint/2010/main" val="3578686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896CA45-3945-E2B1-7F0B-E137AC471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36955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7FF87"/>
                </a:solidFill>
              </a:rPr>
              <a:t>Sammanfattning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1DB0879-B612-4422-92BA-1CA5AB3B1D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2080"/>
            <a:ext cx="10515600" cy="5090795"/>
          </a:xfrm>
        </p:spPr>
        <p:txBody>
          <a:bodyPr>
            <a:normAutofit fontScale="92500" lnSpcReduction="10000"/>
          </a:bodyPr>
          <a:lstStyle/>
          <a:p>
            <a:r>
              <a:rPr lang="sv-SE" dirty="0">
                <a:solidFill>
                  <a:srgbClr val="F7FF87"/>
                </a:solidFill>
              </a:rPr>
              <a:t>Genomgående lågt söktryck och låg genomströmning, vilket föranlett flera lärosäten att initiera utvecklingsarbete</a:t>
            </a:r>
          </a:p>
          <a:p>
            <a:r>
              <a:rPr lang="sv-SE" dirty="0">
                <a:solidFill>
                  <a:srgbClr val="F7FF87"/>
                </a:solidFill>
              </a:rPr>
              <a:t>Fyra huvudsakliga kategorier av lösningar magister-/ </a:t>
            </a:r>
            <a:r>
              <a:rPr lang="sv-SE" dirty="0" err="1">
                <a:solidFill>
                  <a:srgbClr val="F7FF87"/>
                </a:solidFill>
              </a:rPr>
              <a:t>masterprogram</a:t>
            </a:r>
            <a:r>
              <a:rPr lang="sv-SE" dirty="0">
                <a:solidFill>
                  <a:srgbClr val="F7FF87"/>
                </a:solidFill>
              </a:rPr>
              <a:t> socialt arbete på avancerad nivå</a:t>
            </a:r>
          </a:p>
          <a:p>
            <a:r>
              <a:rPr lang="sv-SE" dirty="0">
                <a:solidFill>
                  <a:srgbClr val="F7FF87"/>
                </a:solidFill>
              </a:rPr>
              <a:t>Ofta både forsknings- och professionsfördjupande</a:t>
            </a:r>
          </a:p>
          <a:p>
            <a:r>
              <a:rPr lang="sv-SE" dirty="0">
                <a:solidFill>
                  <a:srgbClr val="F7FF87"/>
                </a:solidFill>
              </a:rPr>
              <a:t>Stor variation gällande distans/ campus samt hel/halvfart</a:t>
            </a:r>
          </a:p>
          <a:p>
            <a:r>
              <a:rPr lang="sv-SE" dirty="0">
                <a:solidFill>
                  <a:srgbClr val="F7FF87"/>
                </a:solidFill>
              </a:rPr>
              <a:t>Vid merparten av lärosätena ges programmen uteslutande av institutioner för socialt arbete</a:t>
            </a:r>
          </a:p>
          <a:p>
            <a:r>
              <a:rPr lang="sv-SE" dirty="0">
                <a:solidFill>
                  <a:srgbClr val="F7FF87"/>
                </a:solidFill>
              </a:rPr>
              <a:t>Studenterna påbörjar ofta utbildning på avancerad nivå av professionsfördjupande skäl men för en del väcks intresset för forskarutbildning under utbildningens gång</a:t>
            </a:r>
          </a:p>
          <a:p>
            <a:r>
              <a:rPr lang="sv-SE" dirty="0">
                <a:solidFill>
                  <a:srgbClr val="F7FF87"/>
                </a:solidFill>
              </a:rPr>
              <a:t>Merparten av studenterna är nöjda med utbildningen men missnöjda med det svala intresset från arbetsgivare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1521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E5EEDC-162C-7C7E-C895-CF1E8210E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Workshop 13 mars 2024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EB9079A-238C-34DB-5154-2C3C1D3EF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Representanter från 17 lärosäten</a:t>
            </a:r>
          </a:p>
          <a:p>
            <a:r>
              <a:rPr lang="sv-SE" dirty="0">
                <a:solidFill>
                  <a:srgbClr val="F7FF87"/>
                </a:solidFill>
              </a:rPr>
              <a:t>Omvandla program till distans</a:t>
            </a:r>
          </a:p>
          <a:p>
            <a:r>
              <a:rPr lang="sv-SE" dirty="0">
                <a:solidFill>
                  <a:srgbClr val="F7FF87"/>
                </a:solidFill>
              </a:rPr>
              <a:t>Begränsa antalet masterutbildningar</a:t>
            </a:r>
          </a:p>
          <a:p>
            <a:r>
              <a:rPr lang="sv-SE" dirty="0">
                <a:solidFill>
                  <a:srgbClr val="F7FF87"/>
                </a:solidFill>
              </a:rPr>
              <a:t>Forsknings- och/ eller professionsförberedande?</a:t>
            </a:r>
          </a:p>
          <a:p>
            <a:r>
              <a:rPr lang="sv-SE" dirty="0">
                <a:solidFill>
                  <a:srgbClr val="F7FF87"/>
                </a:solidFill>
              </a:rPr>
              <a:t>Hitta konstruktiva samarbetsformer mellan lärosätena</a:t>
            </a:r>
          </a:p>
          <a:p>
            <a:r>
              <a:rPr lang="sv-SE" dirty="0">
                <a:solidFill>
                  <a:srgbClr val="F7FF87"/>
                </a:solidFill>
              </a:rPr>
              <a:t>Stärka samverkan med arbetsmarknaden</a:t>
            </a:r>
          </a:p>
          <a:p>
            <a:r>
              <a:rPr lang="sv-SE" dirty="0">
                <a:solidFill>
                  <a:srgbClr val="F7FF87"/>
                </a:solidFill>
              </a:rPr>
              <a:t>Finns ett stort behov av förnyelse för att möte såväl studenternas som arbetsmarknadens behov</a:t>
            </a:r>
          </a:p>
        </p:txBody>
      </p:sp>
    </p:spTree>
    <p:extLst>
      <p:ext uri="{BB962C8B-B14F-4D97-AF65-F5344CB8AC3E}">
        <p14:creationId xmlns:p14="http://schemas.microsoft.com/office/powerpoint/2010/main" val="25169561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7A54D71-61C8-D158-F838-697B6BC0E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Avslutande kommentarer och reflektioner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5B5DD93-45B9-2346-AFD4-6E88027026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Utbildningarnas attraktivitet och relevans behöver diskuteras vidare - ur både arbetsgivar- och studentperspektiv</a:t>
            </a:r>
          </a:p>
          <a:p>
            <a:r>
              <a:rPr lang="sv-SE" dirty="0">
                <a:solidFill>
                  <a:srgbClr val="F7FF87"/>
                </a:solidFill>
              </a:rPr>
              <a:t>De specialiserade programmen förefaller mer attraktiva</a:t>
            </a:r>
          </a:p>
          <a:p>
            <a:r>
              <a:rPr lang="sv-SE" dirty="0">
                <a:solidFill>
                  <a:srgbClr val="F7FF87"/>
                </a:solidFill>
              </a:rPr>
              <a:t>MEN även de breda programmet ger möjlighet till specialisering – ett kommunikationsproblem?</a:t>
            </a:r>
          </a:p>
          <a:p>
            <a:r>
              <a:rPr lang="sv-SE" dirty="0">
                <a:solidFill>
                  <a:srgbClr val="F7FF87"/>
                </a:solidFill>
              </a:rPr>
              <a:t>Samverkan mellan lärosäten – kartlägga styrkeområden och ge specialiserade kurser</a:t>
            </a:r>
          </a:p>
          <a:p>
            <a:r>
              <a:rPr lang="sv-SE" dirty="0">
                <a:solidFill>
                  <a:srgbClr val="F7FF87"/>
                </a:solidFill>
              </a:rPr>
              <a:t>Hämta inspiration från FU – FYS och Nationella forskarskolan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3261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401A47C-3E5C-CA22-9453-C08E84A5E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2764289" cy="44611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Uppdraget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835C659-5E4A-226D-9881-0B3DCF0D9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4909" y="591344"/>
            <a:ext cx="8054043" cy="6133921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sv-SE" sz="1800" b="1" kern="0" dirty="0">
                <a:solidFill>
                  <a:srgbClr val="F7FF8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sv-SE" sz="1800" b="1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enomlysning av de magister/masterutbildningar i socialt arbete</a:t>
            </a:r>
            <a:endParaRPr lang="sv-SE" dirty="0">
              <a:solidFill>
                <a:srgbClr val="F7FF87"/>
              </a:solidFill>
              <a:effectLst/>
            </a:endParaRPr>
          </a:p>
          <a:p>
            <a:pPr marL="342900" lvl="0" indent="-342900">
              <a:buFont typeface="Symbol" pitchFamily="2" charset="2"/>
              <a:buChar char=""/>
            </a:pPr>
            <a:endParaRPr lang="sv-SE" sz="1800" kern="0" dirty="0">
              <a:solidFill>
                <a:srgbClr val="F7FF87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Inriktningen och innehållet på master/magisterutbildningarna: är de inriktade mot forskning och/eller professionsfrågor, vilka kurser ges, hur ser innehållet ut</a:t>
            </a:r>
            <a:endParaRPr lang="sv-SE" sz="2000" kern="100" dirty="0">
              <a:solidFill>
                <a:srgbClr val="F7FF8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Vilka lärosäten ger utbildningarna</a:t>
            </a:r>
            <a:endParaRPr lang="sv-SE" sz="2000" kern="100" dirty="0">
              <a:solidFill>
                <a:srgbClr val="F7FF8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Antagning, genomströmning, behörighetskrav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 err="1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Helfart</a:t>
            </a: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/halvfart/campus/distans </a:t>
            </a:r>
            <a:endParaRPr lang="sv-SE" sz="2000" kern="100" dirty="0">
              <a:solidFill>
                <a:srgbClr val="F7FF8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Organisering av utbildningarna: tillsammans med flera institutioner/ämnen eller ges de uteslutande av institutionen för socialt arbete/motsvarande</a:t>
            </a:r>
            <a:endParaRPr lang="sv-SE" sz="2000" kern="100" dirty="0">
              <a:solidFill>
                <a:srgbClr val="F7FF8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Lärar- och ämneskompetens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sv-SE" sz="2000" kern="100" dirty="0">
              <a:solidFill>
                <a:srgbClr val="F7FF87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10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Vad anser studenterna om utbildningarna?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100" dirty="0">
                <a:solidFill>
                  <a:srgbClr val="F7FF87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sv-SE" sz="2000" kern="10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tudenternas motiv? </a:t>
            </a:r>
          </a:p>
          <a:p>
            <a:pPr marL="342900" lvl="0" indent="-342900">
              <a:buFont typeface="Symbol" pitchFamily="2" charset="2"/>
              <a:buChar char=""/>
            </a:pPr>
            <a:r>
              <a:rPr lang="sv-SE" sz="2000" kern="100" dirty="0">
                <a:solidFill>
                  <a:srgbClr val="F7FF8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Vilka skäl anger lärosätena för inriktning/organisation för magister/masterutbildningarna? </a:t>
            </a:r>
          </a:p>
          <a:p>
            <a:pPr marL="342900" lvl="0" indent="-342900">
              <a:buFont typeface="Symbol" pitchFamily="2" charset="2"/>
              <a:buChar char=""/>
            </a:pPr>
            <a:endParaRPr lang="sv-SE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881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26929-E349-2EA6-9E01-DAC271EDE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Tillvägagångssätt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81A515F-5CB8-314E-D20E-8633B782E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solidFill>
                  <a:srgbClr val="F7FF87"/>
                </a:solidFill>
              </a:rPr>
              <a:t>Genomgång av lärosätenas hemsidor, information gällande master/ magisterutbildningar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Enkät till utbildningsansvariga vid respektive lärosäte gällande rekrytering, antagning, lärarkompetens samt öppna frågor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Kurs och programutvärderingar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Mejlintervjuer med fem </a:t>
            </a:r>
            <a:r>
              <a:rPr lang="sv-SE" dirty="0" err="1">
                <a:solidFill>
                  <a:srgbClr val="F7FF87"/>
                </a:solidFill>
              </a:rPr>
              <a:t>fd</a:t>
            </a:r>
            <a:r>
              <a:rPr lang="sv-SE" dirty="0">
                <a:solidFill>
                  <a:srgbClr val="F7FF87"/>
                </a:solidFill>
              </a:rPr>
              <a:t> studenter </a:t>
            </a:r>
          </a:p>
        </p:txBody>
      </p:sp>
    </p:spTree>
    <p:extLst>
      <p:ext uri="{BB962C8B-B14F-4D97-AF65-F5344CB8AC3E}">
        <p14:creationId xmlns:p14="http://schemas.microsoft.com/office/powerpoint/2010/main" val="2099586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13864FC-51C1-E95F-DE5D-0DC0DF47E2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393361" cy="1325563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7FF87"/>
                </a:solidFill>
              </a:rPr>
              <a:t>Övergripande bild</a:t>
            </a:r>
          </a:p>
        </p:txBody>
      </p:sp>
      <p:graphicFrame>
        <p:nvGraphicFramePr>
          <p:cNvPr id="5" name="Platshållare för innehåll 2">
            <a:extLst>
              <a:ext uri="{FF2B5EF4-FFF2-40B4-BE49-F238E27FC236}">
                <a16:creationId xmlns:a16="http://schemas.microsoft.com/office/drawing/2014/main" id="{7B50C64D-4F05-03AE-7872-002FE3F4AF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4351844"/>
              </p:ext>
            </p:extLst>
          </p:nvPr>
        </p:nvGraphicFramePr>
        <p:xfrm>
          <a:off x="838200" y="1825625"/>
          <a:ext cx="7856913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343706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62E520-3074-0CAD-F571-665F28F8E7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3700">
                <a:solidFill>
                  <a:srgbClr val="FFFFFF"/>
                </a:solidFill>
              </a:rPr>
              <a:t>’Rena’ och ’breda’ magister/ masterprogram i socialt arbete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1A4248B-241F-94AA-431A-BFCBB5DA77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7FF87"/>
                </a:solidFill>
              </a:rPr>
              <a:t>Umeå, Linné, Karlstad, Linköping, Malmö, Lund, Stockholm och Södertörn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Obligatoriska kurser</a:t>
            </a:r>
          </a:p>
        </p:txBody>
      </p:sp>
    </p:spTree>
    <p:extLst>
      <p:ext uri="{BB962C8B-B14F-4D97-AF65-F5344CB8AC3E}">
        <p14:creationId xmlns:p14="http://schemas.microsoft.com/office/powerpoint/2010/main" val="146726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751D22A-F538-4885-BA5A-C49ACB562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3100" dirty="0">
                <a:solidFill>
                  <a:srgbClr val="FFFFFF"/>
                </a:solidFill>
              </a:rPr>
              <a:t>Socialt arbete med inriktning eller i kombination med annat ämne </a:t>
            </a:r>
            <a:br>
              <a:rPr lang="sv-SE" sz="3100" dirty="0">
                <a:solidFill>
                  <a:srgbClr val="FFFFFF"/>
                </a:solidFill>
              </a:rPr>
            </a:br>
            <a:endParaRPr lang="sv-SE" sz="3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8DDEB47-5A7D-B489-DBCF-F2A502350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sz="2800" dirty="0">
                <a:solidFill>
                  <a:srgbClr val="F7FF87"/>
                </a:solidFill>
              </a:rPr>
              <a:t>Marie </a:t>
            </a:r>
            <a:r>
              <a:rPr lang="sv-SE" sz="2800" dirty="0" err="1">
                <a:solidFill>
                  <a:srgbClr val="F7FF87"/>
                </a:solidFill>
              </a:rPr>
              <a:t>Cederskiöld</a:t>
            </a:r>
            <a:r>
              <a:rPr lang="sv-SE" sz="2800" dirty="0">
                <a:solidFill>
                  <a:srgbClr val="F7FF87"/>
                </a:solidFill>
              </a:rPr>
              <a:t>, Gävle, Göteborg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Obligatoriska kurser</a:t>
            </a:r>
          </a:p>
          <a:p>
            <a:endParaRPr lang="sv-SE" dirty="0">
              <a:solidFill>
                <a:srgbClr val="F7FF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333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711C4B-B71D-5632-FAF9-92C36BC84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2400" dirty="0">
                <a:solidFill>
                  <a:srgbClr val="FFFFFF"/>
                </a:solidFill>
              </a:rPr>
              <a:t>Fristående kurser i socialt arbete på </a:t>
            </a:r>
            <a:r>
              <a:rPr lang="sv-SE" sz="2400" dirty="0" err="1">
                <a:solidFill>
                  <a:srgbClr val="FFFFFF"/>
                </a:solidFill>
              </a:rPr>
              <a:t>avanacerad</a:t>
            </a:r>
            <a:r>
              <a:rPr lang="sv-SE" sz="2400" dirty="0">
                <a:solidFill>
                  <a:srgbClr val="FFFFFF"/>
                </a:solidFill>
              </a:rPr>
              <a:t> nivå med möjlighet att ta ut magister/ masterexamen </a:t>
            </a:r>
            <a:br>
              <a:rPr lang="sv-SE" sz="2400" dirty="0">
                <a:solidFill>
                  <a:srgbClr val="FFFFFF"/>
                </a:solidFill>
              </a:rPr>
            </a:br>
            <a:endParaRPr lang="sv-SE" sz="24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C76D8378-AA54-34CE-BDD3-F6E87CCB3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sz="2800" dirty="0">
                <a:solidFill>
                  <a:srgbClr val="F7FF87"/>
                </a:solidFill>
              </a:rPr>
              <a:t>Örebro, Göteborg</a:t>
            </a:r>
            <a:r>
              <a:rPr lang="sv-SE" sz="2800">
                <a:solidFill>
                  <a:srgbClr val="F7FF87"/>
                </a:solidFill>
              </a:rPr>
              <a:t>, Mitt</a:t>
            </a:r>
            <a:r>
              <a:rPr lang="sv-SE">
                <a:solidFill>
                  <a:srgbClr val="F7FF87"/>
                </a:solidFill>
              </a:rPr>
              <a:t>- </a:t>
            </a:r>
            <a:r>
              <a:rPr lang="sv-SE" sz="2800">
                <a:solidFill>
                  <a:srgbClr val="F7FF87"/>
                </a:solidFill>
              </a:rPr>
              <a:t> universitetet, </a:t>
            </a:r>
            <a:r>
              <a:rPr lang="sv-SE" sz="2800" dirty="0">
                <a:solidFill>
                  <a:srgbClr val="F7FF87"/>
                </a:solidFill>
              </a:rPr>
              <a:t>Hälsohögskolan Jönköping och Mälardalen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sz="2800" dirty="0">
                <a:solidFill>
                  <a:srgbClr val="F7FF87"/>
                </a:solidFill>
              </a:rPr>
              <a:t>Obligatoriska kurser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endParaRPr lang="sv-SE" dirty="0">
              <a:solidFill>
                <a:srgbClr val="F7FF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892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E8BAB84-2BF3-8ED7-53D4-86450CBF82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3400" dirty="0" err="1">
                <a:solidFill>
                  <a:srgbClr val="FFFFFF"/>
                </a:solidFill>
              </a:rPr>
              <a:t>Masterprogram</a:t>
            </a:r>
            <a:r>
              <a:rPr lang="sv-SE" sz="3400" dirty="0">
                <a:solidFill>
                  <a:srgbClr val="FFFFFF"/>
                </a:solidFill>
              </a:rPr>
              <a:t> med brett huvudområde med möjlighet till inriktning i socialt arbete</a:t>
            </a:r>
            <a:br>
              <a:rPr lang="sv-SE" sz="3400" dirty="0">
                <a:solidFill>
                  <a:srgbClr val="FFFFFF"/>
                </a:solidFill>
              </a:rPr>
            </a:br>
            <a:endParaRPr lang="sv-SE" sz="34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DD6A6A4-3353-72D6-4548-18AA83ADF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sz="2800" dirty="0">
                <a:solidFill>
                  <a:srgbClr val="F7FF87"/>
                </a:solidFill>
              </a:rPr>
              <a:t>Mittuniversitetet och Uppsala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Obligatoriska kurser</a:t>
            </a:r>
          </a:p>
          <a:p>
            <a:endParaRPr lang="sv-SE" dirty="0">
              <a:solidFill>
                <a:srgbClr val="F7FF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62876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EED98BE9-1F34-5E1A-A76F-535449963D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sv-SE" sz="2100" dirty="0">
                <a:solidFill>
                  <a:srgbClr val="FFFFFF"/>
                </a:solidFill>
              </a:rPr>
              <a:t>Hälso- och sjukvårdskuratorsprogram</a:t>
            </a:r>
            <a:br>
              <a:rPr lang="sv-SE" sz="2100" dirty="0">
                <a:solidFill>
                  <a:srgbClr val="FFFFFF"/>
                </a:solidFill>
              </a:rPr>
            </a:br>
            <a:endParaRPr lang="sv-SE" sz="2100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406CDE5-382B-AAF7-780F-FD614EE41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5536397" cy="3935281"/>
          </a:xfrm>
        </p:spPr>
        <p:txBody>
          <a:bodyPr>
            <a:normAutofit/>
          </a:bodyPr>
          <a:lstStyle/>
          <a:p>
            <a:r>
              <a:rPr lang="sv-SE" sz="2800" dirty="0">
                <a:solidFill>
                  <a:srgbClr val="F7FF87"/>
                </a:solidFill>
              </a:rPr>
              <a:t>Göteborg, Lund, Stockholm, Örebro och Södertörn</a:t>
            </a:r>
          </a:p>
          <a:p>
            <a:endParaRPr lang="sv-SE" dirty="0">
              <a:solidFill>
                <a:srgbClr val="F7FF87"/>
              </a:solidFill>
            </a:endParaRPr>
          </a:p>
          <a:p>
            <a:r>
              <a:rPr lang="sv-SE" dirty="0">
                <a:solidFill>
                  <a:srgbClr val="F7FF87"/>
                </a:solidFill>
              </a:rPr>
              <a:t>Fast studiegång med viss valbarhet</a:t>
            </a:r>
          </a:p>
        </p:txBody>
      </p:sp>
    </p:spTree>
    <p:extLst>
      <p:ext uri="{BB962C8B-B14F-4D97-AF65-F5344CB8AC3E}">
        <p14:creationId xmlns:p14="http://schemas.microsoft.com/office/powerpoint/2010/main" val="21935607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9AF8C"/>
      </a:accent1>
      <a:accent2>
        <a:srgbClr val="97BE49"/>
      </a:accent2>
      <a:accent3>
        <a:srgbClr val="3D9CCC"/>
      </a:accent3>
      <a:accent4>
        <a:srgbClr val="7C60C6"/>
      </a:accent4>
      <a:accent5>
        <a:srgbClr val="C9492C"/>
      </a:accent5>
      <a:accent6>
        <a:srgbClr val="D58C2E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3E4F19A7-A959-40BB-972C-4880BAF8EB09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13b610e-d3b5-490f-b165-988100e8232a}" enabled="1" method="Standard" siteId="{5a4ba6f9-f531-4f32-9467-398f19e69de4}" contentBits="1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{F2878A44-09EA-BD44-A029-BF8DFFA54C4A}tf16401378</Template>
  <TotalTime>42273</TotalTime>
  <Words>776</Words>
  <Application>Microsoft Office PowerPoint</Application>
  <PresentationFormat>Bredbild</PresentationFormat>
  <Paragraphs>130</Paragraphs>
  <Slides>18</Slides>
  <Notes>16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Symbol</vt:lpstr>
      <vt:lpstr>Office-tema</vt:lpstr>
      <vt:lpstr>Genomlysning av magister/ masterutbildningar i socialt arbete</vt:lpstr>
      <vt:lpstr>Uppdraget</vt:lpstr>
      <vt:lpstr>Tillvägagångssätt</vt:lpstr>
      <vt:lpstr>Övergripande bild</vt:lpstr>
      <vt:lpstr>’Rena’ och ’breda’ magister/ masterprogram i socialt arbete</vt:lpstr>
      <vt:lpstr>Socialt arbete med inriktning eller i kombination med annat ämne  </vt:lpstr>
      <vt:lpstr>Fristående kurser i socialt arbete på avanacerad nivå med möjlighet att ta ut magister/ masterexamen  </vt:lpstr>
      <vt:lpstr>Masterprogram med brett huvudområde med möjlighet till inriktning i socialt arbete </vt:lpstr>
      <vt:lpstr>Hälso- och sjukvårdskuratorsprogram </vt:lpstr>
      <vt:lpstr>Psykoterapeutprogram</vt:lpstr>
      <vt:lpstr>Söktryck och genomströmning</vt:lpstr>
      <vt:lpstr>Lärarkompetens</vt:lpstr>
      <vt:lpstr>Studentperspektivet - kursvärderingar</vt:lpstr>
      <vt:lpstr>Studentperspektivet - intervjuer</vt:lpstr>
      <vt:lpstr>Studentperspektivet - övrigt</vt:lpstr>
      <vt:lpstr>Sammanfattning</vt:lpstr>
      <vt:lpstr>Workshop 13 mars 2024</vt:lpstr>
      <vt:lpstr>Avslutande kommentarer och reflektioner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Genomlysning av magister/ masterutbildningar i socialt arbete</dc:title>
  <dc:creator>Anna Dunér</dc:creator>
  <cp:lastModifiedBy>Lennart Sauer</cp:lastModifiedBy>
  <cp:revision>18</cp:revision>
  <cp:lastPrinted>2024-03-20T08:21:02Z</cp:lastPrinted>
  <dcterms:created xsi:type="dcterms:W3CDTF">2024-02-21T08:07:41Z</dcterms:created>
  <dcterms:modified xsi:type="dcterms:W3CDTF">2024-11-15T10:22:25Z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assificationContentMarkingHeaderLocations">
    <vt:lpwstr>Office-tema:8</vt:lpwstr>
  </property>
  <property fmtid="{D5CDD505-2E9C-101B-9397-08002B2CF9AE}" pid="3" name="ClassificationContentMarkingHeaderText">
    <vt:lpwstr>Begränsad delning</vt:lpwstr>
  </property>
</Properties>
</file>