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86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B0C0-FF8D-41E2-A611-E06B494FA86D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8B8D4BD-0123-43CE-B12F-E40C0D5A1D00}" type="slidenum">
              <a:rPr lang="sv-SE" smtClean="0"/>
              <a:t>‹#›</a:t>
            </a:fld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49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B0C0-FF8D-41E2-A611-E06B494FA86D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D4BD-0123-43CE-B12F-E40C0D5A1D00}" type="slidenum">
              <a:rPr lang="sv-SE" smtClean="0"/>
              <a:t>‹#›</a:t>
            </a:fld>
            <a:endParaRPr lang="sv-S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65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B0C0-FF8D-41E2-A611-E06B494FA86D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D4BD-0123-43CE-B12F-E40C0D5A1D00}" type="slidenum">
              <a:rPr lang="sv-SE" smtClean="0"/>
              <a:t>‹#›</a:t>
            </a:fld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94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B0C0-FF8D-41E2-A611-E06B494FA86D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D4BD-0123-43CE-B12F-E40C0D5A1D00}" type="slidenum">
              <a:rPr lang="sv-SE" smtClean="0"/>
              <a:t>‹#›</a:t>
            </a:fld>
            <a:endParaRPr lang="sv-S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91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B0C0-FF8D-41E2-A611-E06B494FA86D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D4BD-0123-43CE-B12F-E40C0D5A1D00}" type="slidenum">
              <a:rPr lang="sv-SE" smtClean="0"/>
              <a:t>‹#›</a:t>
            </a:fld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946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B0C0-FF8D-41E2-A611-E06B494FA86D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D4BD-0123-43CE-B12F-E40C0D5A1D00}" type="slidenum">
              <a:rPr lang="sv-SE" smtClean="0"/>
              <a:t>‹#›</a:t>
            </a:fld>
            <a:endParaRPr lang="sv-S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23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B0C0-FF8D-41E2-A611-E06B494FA86D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D4BD-0123-43CE-B12F-E40C0D5A1D00}" type="slidenum">
              <a:rPr lang="sv-SE" smtClean="0"/>
              <a:t>‹#›</a:t>
            </a:fld>
            <a:endParaRPr lang="sv-S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12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B0C0-FF8D-41E2-A611-E06B494FA86D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D4BD-0123-43CE-B12F-E40C0D5A1D00}" type="slidenum">
              <a:rPr lang="sv-SE" smtClean="0"/>
              <a:t>‹#›</a:t>
            </a:fld>
            <a:endParaRPr lang="sv-S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960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B0C0-FF8D-41E2-A611-E06B494FA86D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D4BD-0123-43CE-B12F-E40C0D5A1D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353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B0C0-FF8D-41E2-A611-E06B494FA86D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D4BD-0123-43CE-B12F-E40C0D5A1D00}" type="slidenum">
              <a:rPr lang="sv-SE" smtClean="0"/>
              <a:t>‹#›</a:t>
            </a:fld>
            <a:endParaRPr lang="sv-S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90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EDDB0C0-FF8D-41E2-A611-E06B494FA86D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D4BD-0123-43CE-B12F-E40C0D5A1D00}" type="slidenum">
              <a:rPr lang="sv-SE" smtClean="0"/>
              <a:t>‹#›</a:t>
            </a:fld>
            <a:endParaRPr lang="sv-S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4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DB0C0-FF8D-41E2-A611-E06B494FA86D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8B8D4BD-0123-43CE-B12F-E40C0D5A1D00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84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1130F7-D162-1B4A-88AA-25B0F8664E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2800" b="1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Att utveckla professionskunskap på socionomprogrammet – ”att vara en person inte bara en funktion”</a:t>
            </a:r>
            <a:r>
              <a:rPr lang="sv-SE" sz="28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Times New Roman" panose="02020603050405020304" pitchFamily="18" charset="0"/>
              </a:rPr>
              <a:t> </a:t>
            </a:r>
            <a:endParaRPr lang="sv-SE" sz="28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107A406-E700-DD76-61C8-53F0A46AA9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Gunnel östlund docent och </a:t>
            </a:r>
            <a:r>
              <a:rPr lang="sv-SE" dirty="0" err="1"/>
              <a:t>kitty</a:t>
            </a:r>
            <a:r>
              <a:rPr lang="sv-SE" dirty="0"/>
              <a:t> </a:t>
            </a:r>
            <a:r>
              <a:rPr lang="sv-SE" dirty="0" err="1"/>
              <a:t>la</a:t>
            </a:r>
            <a:r>
              <a:rPr lang="sv-SE" dirty="0" err="1">
                <a:latin typeface="Calibri" panose="020F0502020204030204" pitchFamily="34" charset="0"/>
              </a:rPr>
              <a:t>ssinantti</a:t>
            </a:r>
            <a:r>
              <a:rPr lang="sv-SE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lektor</a:t>
            </a:r>
            <a:endParaRPr lang="sv-SE" dirty="0"/>
          </a:p>
          <a:p>
            <a:r>
              <a:rPr lang="sv-SE" dirty="0"/>
              <a:t>avdelningen för socialt arbete, </a:t>
            </a:r>
            <a:r>
              <a:rPr lang="sv-SE" dirty="0" err="1"/>
              <a:t>mälardalens</a:t>
            </a:r>
            <a:r>
              <a:rPr lang="sv-SE" dirty="0"/>
              <a:t> universitet</a:t>
            </a:r>
          </a:p>
        </p:txBody>
      </p:sp>
    </p:spTree>
    <p:extLst>
      <p:ext uri="{BB962C8B-B14F-4D97-AF65-F5344CB8AC3E}">
        <p14:creationId xmlns:p14="http://schemas.microsoft.com/office/powerpoint/2010/main" val="179095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8FCB16-2F6B-10B4-869D-99BDA4E02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70BFE5-6462-07BB-BC53-9E02F0347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Undersöka lärares och studenters erfarenheter av vad professionell kunskap är och hur den kan vidareutvecklas i socialarbetarutbildningar i Sverige och på Irland. </a:t>
            </a:r>
          </a:p>
          <a:p>
            <a:r>
              <a:rPr lang="sv-SE" dirty="0"/>
              <a:t>Samla in och sprida kreativa idéer för att stimulera utvecklingen av professionskunskap i den akademiska kontexten</a:t>
            </a:r>
          </a:p>
          <a:p>
            <a:endParaRPr lang="sv-SE" dirty="0"/>
          </a:p>
          <a:p>
            <a:r>
              <a:rPr lang="sv-SE" dirty="0"/>
              <a:t> Forskningsfrågor:  Vad anses vara nyckelelement i professionskunskap inom socialt arbete? </a:t>
            </a:r>
          </a:p>
          <a:p>
            <a:r>
              <a:rPr lang="sv-SE" dirty="0"/>
              <a:t>Hur kan professionskunskap tränas under utbildningen? </a:t>
            </a:r>
          </a:p>
        </p:txBody>
      </p:sp>
    </p:spTree>
    <p:extLst>
      <p:ext uri="{BB962C8B-B14F-4D97-AF65-F5344CB8AC3E}">
        <p14:creationId xmlns:p14="http://schemas.microsoft.com/office/powerpoint/2010/main" val="358277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3DA9A2-67CB-0D64-0E5E-156B4F01A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metod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C372F7-19AB-1B50-83DC-2BEF35B75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Runda bordssamtal  s.k. World café</a:t>
            </a:r>
          </a:p>
          <a:p>
            <a:r>
              <a:rPr lang="sv-SE" dirty="0"/>
              <a:t>Lärare från svenska socionomprogram </a:t>
            </a:r>
          </a:p>
          <a:p>
            <a:r>
              <a:rPr lang="sv-SE" dirty="0"/>
              <a:t>Runda bordsanteckningarna sorterades i tabeller utifrån frågeställningarna</a:t>
            </a:r>
          </a:p>
          <a:p>
            <a:r>
              <a:rPr lang="sv-SE" dirty="0"/>
              <a:t>Irländska lärare läste tabellerna och utvecklade svaren </a:t>
            </a:r>
          </a:p>
          <a:p>
            <a:r>
              <a:rPr lang="sv-SE" dirty="0"/>
              <a:t>Studenter termin 7 gjorde liknande runda bordssamtal som del av en kurs i termin 7, bilden lärarna gav bekräftades </a:t>
            </a:r>
          </a:p>
        </p:txBody>
      </p:sp>
    </p:spTree>
    <p:extLst>
      <p:ext uri="{BB962C8B-B14F-4D97-AF65-F5344CB8AC3E}">
        <p14:creationId xmlns:p14="http://schemas.microsoft.com/office/powerpoint/2010/main" val="344971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2B7644-20B1-C28A-E1CE-EFC429201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v-SE" dirty="0"/>
            </a:br>
            <a:r>
              <a:rPr lang="sv-SE" dirty="0"/>
              <a:t>resultat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C85FBFE-3735-83C7-1C8F-B3F61FF2C8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Frågeställningar vid borden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F74DED-77E8-3414-51E3-A16B284BD7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AutoNum type="arabicPeriod"/>
            </a:pPr>
            <a:r>
              <a:rPr lang="sv-SE" dirty="0"/>
              <a:t>Hur kan professionskunskap tränas? </a:t>
            </a:r>
          </a:p>
          <a:p>
            <a:pPr marL="457200" indent="-457200">
              <a:buAutoNum type="arabicPeriod"/>
            </a:pPr>
            <a:r>
              <a:rPr lang="sv-SE" dirty="0"/>
              <a:t>När under programmet ska professionskunskap tränas?</a:t>
            </a:r>
          </a:p>
          <a:p>
            <a:pPr marL="457200" indent="-457200">
              <a:buAutoNum type="arabicPeriod"/>
            </a:pPr>
            <a:r>
              <a:rPr lang="sv-SE" dirty="0"/>
              <a:t>Hur kan professionskunskap stimuleras? </a:t>
            </a:r>
          </a:p>
          <a:p>
            <a:pPr marL="457200" indent="-457200">
              <a:buAutoNum type="arabicPeriod"/>
            </a:pPr>
            <a:r>
              <a:rPr lang="sv-SE" dirty="0"/>
              <a:t>Hur kan professionskunskap läras?</a:t>
            </a:r>
          </a:p>
          <a:p>
            <a:pPr marL="457200" indent="-457200">
              <a:buAutoNum type="arabicPeriod"/>
            </a:pP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DF214BFC-F91A-6159-55F4-F77E5C523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Nyckelord i svaren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FAACA54-B6F8-823A-9769-2A99C1ABDF8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AutoNum type="arabicPeriod"/>
            </a:pPr>
            <a:r>
              <a:rPr lang="sv-SE" dirty="0"/>
              <a:t>Via relationer och situationer, ex. bedömning av risk</a:t>
            </a:r>
          </a:p>
          <a:p>
            <a:pPr marL="457200" indent="-457200">
              <a:buAutoNum type="arabicPeriod"/>
            </a:pPr>
            <a:r>
              <a:rPr lang="sv-SE" dirty="0"/>
              <a:t>Hela tiden oavsett utbildningsnivå - ett livslångt lärande</a:t>
            </a:r>
          </a:p>
          <a:p>
            <a:pPr marL="457200" indent="-457200">
              <a:buAutoNum type="arabicPeriod"/>
            </a:pPr>
            <a:r>
              <a:rPr lang="sv-SE" dirty="0"/>
              <a:t>Genom engagemang ex. aktuella samhällsfrågor och genom ökad kontakt mellan lärare och studenter, alumni studenter, samhällsaktörer, brukare </a:t>
            </a:r>
          </a:p>
          <a:p>
            <a:pPr marL="457200" indent="-457200">
              <a:buAutoNum type="arabicPeriod"/>
            </a:pPr>
            <a:r>
              <a:rPr lang="sv-SE" dirty="0"/>
              <a:t>Att lära av ”verkliga” upplevelser egna och andras via praktiska övningar under utbildningen, media, litteratur, rättsfall samt genom att besöka och delta i praktiken</a:t>
            </a:r>
          </a:p>
        </p:txBody>
      </p:sp>
    </p:spTree>
    <p:extLst>
      <p:ext uri="{BB962C8B-B14F-4D97-AF65-F5344CB8AC3E}">
        <p14:creationId xmlns:p14="http://schemas.microsoft.com/office/powerpoint/2010/main" val="173690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A95AC8-C03E-396B-00DB-5565EEC6E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1123" y="-580572"/>
            <a:ext cx="9688567" cy="2448077"/>
          </a:xfrm>
        </p:spPr>
        <p:txBody>
          <a:bodyPr>
            <a:normAutofit/>
          </a:bodyPr>
          <a:lstStyle/>
          <a:p>
            <a:br>
              <a:rPr lang="sv-SE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0C0CEF17-8653-E080-3EE7-25E7477678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073707"/>
              </p:ext>
            </p:extLst>
          </p:nvPr>
        </p:nvGraphicFramePr>
        <p:xfrm>
          <a:off x="396724" y="735392"/>
          <a:ext cx="11417904" cy="5331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220">
                  <a:extLst>
                    <a:ext uri="{9D8B030D-6E8A-4147-A177-3AD203B41FA5}">
                      <a16:colId xmlns:a16="http://schemas.microsoft.com/office/drawing/2014/main" val="1597175806"/>
                    </a:ext>
                  </a:extLst>
                </a:gridCol>
                <a:gridCol w="10134684">
                  <a:extLst>
                    <a:ext uri="{9D8B030D-6E8A-4147-A177-3AD203B41FA5}">
                      <a16:colId xmlns:a16="http://schemas.microsoft.com/office/drawing/2014/main" val="2703855907"/>
                    </a:ext>
                  </a:extLst>
                </a:gridCol>
              </a:tblGrid>
              <a:tr h="1050878">
                <a:tc>
                  <a:txBody>
                    <a:bodyPr/>
                    <a:lstStyle/>
                    <a:p>
                      <a:r>
                        <a:rPr lang="sv-SE" sz="1600" dirty="0"/>
                        <a:t>Termin 7</a:t>
                      </a:r>
                    </a:p>
                    <a:p>
                      <a:r>
                        <a:rPr lang="sv-SE" sz="1600" dirty="0"/>
                        <a:t>HT 2023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sv-SE" sz="19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sv-SE" sz="1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Hur lär en sig professionskunskap? </a:t>
                      </a:r>
                      <a:endParaRPr lang="sv-SE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911721460"/>
                  </a:ext>
                </a:extLst>
              </a:tr>
              <a:tr h="514992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Genom interaktion och observation av samspel, samtal och samverkan mellan olika organisationer och professioner.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6070585"/>
                  </a:ext>
                </a:extLst>
              </a:tr>
              <a:tr h="53127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 nyfikenhet, intresse, ambition och vilja att utvecklas samt utmana sig själv.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821562535"/>
                  </a:ext>
                </a:extLst>
              </a:tr>
              <a:tr h="531276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Genom föreläsningar, litteratur, teorier och internutbildningar samt söka kunskap om yrket och professionen.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847925832"/>
                  </a:ext>
                </a:extLst>
              </a:tr>
              <a:tr h="53127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Genom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personlig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mognad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och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livserfarenhet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samt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erfarenheter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av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egna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och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eller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andras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sociala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problem etc.</a:t>
                      </a:r>
                      <a:endParaRPr lang="sv-SE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653626967"/>
                  </a:ext>
                </a:extLst>
              </a:tr>
              <a:tr h="531276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Genom kritiska reflektioner; att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ställa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svåra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frågor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och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våga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gå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utanför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ramarna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samt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undvika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principfasthet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sv-SE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753595899"/>
                  </a:ext>
                </a:extLst>
              </a:tr>
              <a:tr h="55617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Övning ger färdighet - dokumentation och rutiner för arbetet samt i erfarenhet av svåra situationer.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691145359"/>
                  </a:ext>
                </a:extLst>
              </a:tr>
              <a:tr h="526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sv-SE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 kollegor genom ärendegenomgång och modellinlärning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vara lyhörd och mottaglig för kritik.</a:t>
                      </a:r>
                      <a:endParaRPr lang="sv-S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574118939"/>
                  </a:ext>
                </a:extLst>
              </a:tr>
              <a:tr h="557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sv-SE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Lära av sina och andras misstag 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(lex Sarah,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domar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samt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via media; dokumentärer, </a:t>
                      </a:r>
                      <a:r>
                        <a:rPr lang="sv-SE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poddar</a:t>
                      </a:r>
                      <a:r>
                        <a:rPr lang="sv-SE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nyheter.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919757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98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6F8658-DD96-91BB-6505-37D1421A4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Professionskunskap –teoretisk analys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8A0167-7533-BD2D-6FA2-462EC4A47D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Professionskunskap kan beskrivas med hjälp av Aristoteles (1988) kunskapselement </a:t>
            </a:r>
            <a:r>
              <a:rPr lang="sv-SE" dirty="0" err="1"/>
              <a:t>episteme</a:t>
            </a:r>
            <a:r>
              <a:rPr lang="sv-SE" dirty="0"/>
              <a:t>, </a:t>
            </a:r>
            <a:r>
              <a:rPr lang="sv-SE" dirty="0" err="1"/>
              <a:t>techne</a:t>
            </a:r>
            <a:r>
              <a:rPr lang="sv-SE" dirty="0"/>
              <a:t> och </a:t>
            </a:r>
            <a:r>
              <a:rPr lang="sv-SE" dirty="0" err="1"/>
              <a:t>fronesis</a:t>
            </a:r>
            <a:endParaRPr lang="sv-SE" dirty="0"/>
          </a:p>
          <a:p>
            <a:r>
              <a:rPr lang="sv-SE" dirty="0"/>
              <a:t>Med betoning på </a:t>
            </a:r>
            <a:r>
              <a:rPr lang="sv-SE" dirty="0" err="1"/>
              <a:t>fronesis</a:t>
            </a:r>
            <a:r>
              <a:rPr lang="sv-SE" dirty="0"/>
              <a:t> eftersom professionskunskap kan förstås som olika nyanser av praktisk visdom (jfr. Thompson &amp; West, 2013)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BE1EF50-EB22-280C-466A-7A67DAFAFC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I praktisk visdom dvs. </a:t>
            </a:r>
            <a:r>
              <a:rPr lang="sv-SE" dirty="0" err="1"/>
              <a:t>fronesis</a:t>
            </a:r>
            <a:r>
              <a:rPr lang="sv-SE" dirty="0"/>
              <a:t> ingår både teoretisk kunskap (</a:t>
            </a:r>
            <a:r>
              <a:rPr lang="sv-SE" dirty="0" err="1"/>
              <a:t>episteme</a:t>
            </a:r>
            <a:r>
              <a:rPr lang="sv-SE" dirty="0"/>
              <a:t>) och </a:t>
            </a:r>
            <a:r>
              <a:rPr lang="sv-SE" dirty="0" err="1"/>
              <a:t>techne</a:t>
            </a:r>
            <a:r>
              <a:rPr lang="sv-SE" dirty="0"/>
              <a:t> (hantverk) som i socialt arbete i första hand består av relationsarbete (Edwards &amp; Richards, 2002)</a:t>
            </a:r>
          </a:p>
          <a:p>
            <a:r>
              <a:rPr lang="sv-SE" dirty="0"/>
              <a:t>Praktisk visdom kan även jämföras med professionellt omdöme som förutsätter situationsspecificitet  (jfr Bornemark, 2020)</a:t>
            </a:r>
          </a:p>
        </p:txBody>
      </p:sp>
    </p:spTree>
    <p:extLst>
      <p:ext uri="{BB962C8B-B14F-4D97-AF65-F5344CB8AC3E}">
        <p14:creationId xmlns:p14="http://schemas.microsoft.com/office/powerpoint/2010/main" val="336911401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581</TotalTime>
  <Words>475</Words>
  <Application>Microsoft Office PowerPoint</Application>
  <PresentationFormat>Bredbild</PresentationFormat>
  <Paragraphs>45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Gill Sans MT</vt:lpstr>
      <vt:lpstr>Times New Roman</vt:lpstr>
      <vt:lpstr>Galleri</vt:lpstr>
      <vt:lpstr>Att utveckla professionskunskap på socionomprogrammet – ”att vara en person inte bara en funktion” </vt:lpstr>
      <vt:lpstr>Syfte</vt:lpstr>
      <vt:lpstr>metod</vt:lpstr>
      <vt:lpstr> resultat</vt:lpstr>
      <vt:lpstr> </vt:lpstr>
      <vt:lpstr>Professionskunskap –teoretisk analys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Gunnel Östlund</dc:creator>
  <cp:lastModifiedBy>Alexandru Panican</cp:lastModifiedBy>
  <cp:revision>5</cp:revision>
  <dcterms:created xsi:type="dcterms:W3CDTF">2024-10-29T10:16:27Z</dcterms:created>
  <dcterms:modified xsi:type="dcterms:W3CDTF">2024-11-05T21:23:25Z</dcterms:modified>
</cp:coreProperties>
</file>