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5"/>
  </p:notesMasterIdLst>
  <p:sldIdLst>
    <p:sldId id="257" r:id="rId2"/>
    <p:sldId id="283" r:id="rId3"/>
    <p:sldId id="284" r:id="rId4"/>
    <p:sldId id="290" r:id="rId5"/>
    <p:sldId id="279" r:id="rId6"/>
    <p:sldId id="285" r:id="rId7"/>
    <p:sldId id="286" r:id="rId8"/>
    <p:sldId id="288" r:id="rId9"/>
    <p:sldId id="289" r:id="rId10"/>
    <p:sldId id="291" r:id="rId11"/>
    <p:sldId id="292" r:id="rId12"/>
    <p:sldId id="274" r:id="rId13"/>
    <p:sldId id="293" r:id="rId14"/>
  </p:sldIdLst>
  <p:sldSz cx="12192000" cy="6858000"/>
  <p:notesSz cx="6811963" cy="99425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Mörkt format 1 - Dekorfär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Mörkt format 2 - Dekorfärg 5/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Mörkt format 1 - Dekorfär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08"/>
    <p:restoredTop sz="95717" autoAdjust="0"/>
  </p:normalViewPr>
  <p:slideViewPr>
    <p:cSldViewPr snapToGrid="0" snapToObjects="1" showGuides="1">
      <p:cViewPr varScale="1">
        <p:scale>
          <a:sx n="60" d="100"/>
          <a:sy n="60" d="100"/>
        </p:scale>
        <p:origin x="117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14DD3-62EE-7048-9559-A20293B3E60D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35BF2-85D5-404D-8153-DE011A72B3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10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698670-7BA1-5F69-8E7C-DBEE9DFF3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387971D-955B-81B0-9FF0-58E3712A4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F6439F-116B-CBA9-8C94-2CCCDA72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37EF-0E1D-46FE-8499-ED0192634B63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B6127D4-1F9B-86C1-27BB-2B97D7D2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9F922C-55A5-778C-FDC8-43FC1BAA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2AEA-8EBD-46C1-920D-2F8EDD99E7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74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8699EB-C2AE-0799-EC5D-691B734A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83FD48E-D001-A996-0377-32E32B958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423A5C-E60D-7BD7-0D45-027FCDCCB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37EF-0E1D-46FE-8499-ED0192634B63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74F68DE-3EDE-E9B4-50C7-073DAE840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A46379-19CB-3769-C522-3AE63AB8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2AEA-8EBD-46C1-920D-2F8EDD99E7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439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1AD6D4B-CA90-5FDC-BDBA-4BF37EBE8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F0748B3-B028-AAEB-C545-D931201CB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ED79B9C-4244-8FAB-08F5-ED2E46152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37EF-0E1D-46FE-8499-ED0192634B63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C812409-FC3B-E488-9E55-972071BD3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2511BD-4932-59F8-A6EA-33F45945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2AEA-8EBD-46C1-920D-2F8EDD99E7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2542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ida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B9FAF899-14FA-F046-96DB-82762ED41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10" b="15718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54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1A56743-FB24-1849-93B5-ADD6F23CD3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sv-SE" dirty="0"/>
              <a:t>Titelsida för </a:t>
            </a:r>
            <a:br>
              <a:rPr lang="sv-SE" dirty="0"/>
            </a:br>
            <a:r>
              <a:rPr lang="sv-SE" dirty="0"/>
              <a:t>tvåradig titel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946A34-F6D8-4B44-9644-EC06EE3B26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56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10" b="15718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 descr="Lunds universitets logotyp.">
            <a:extLst>
              <a:ext uri="{FF2B5EF4-FFF2-40B4-BE49-F238E27FC236}">
                <a16:creationId xmlns:a16="http://schemas.microsoft.com/office/drawing/2014/main" id="{3A8EFBAE-371E-E046-8879-6F2B8A74E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1761" y="1632438"/>
            <a:ext cx="808477" cy="99321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A3C37CF-2E7F-204C-BAF4-14554C42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3855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Enradig titel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 userDrawn="1"/>
        </p:nvCxnSpPr>
        <p:spPr>
          <a:xfrm>
            <a:off x="6853855" y="2336984"/>
            <a:ext cx="514605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3854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E67EF931-F7AE-D74F-A8D9-A4EA6F2817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79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80" t="26162"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10" name="Rektangel 2">
            <a:extLst>
              <a:ext uri="{FF2B5EF4-FFF2-40B4-BE49-F238E27FC236}">
                <a16:creationId xmlns:a16="http://schemas.microsoft.com/office/drawing/2014/main" id="{5EA01DBB-6763-8B49-8D7A-51A30C118D29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4E33CB63-86C7-464D-8E18-BFC83911D6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0465E161-D6C8-CE40-80C0-301BFB682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77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Enradig titel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36984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latshållare för text 11">
            <a:extLst>
              <a:ext uri="{FF2B5EF4-FFF2-40B4-BE49-F238E27FC236}">
                <a16:creationId xmlns:a16="http://schemas.microsoft.com/office/drawing/2014/main" id="{5E9EA6EC-E28E-CD41-8685-F6762D241A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415B4A6-D08E-A042-B618-42DCBA3473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5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126C620-A434-6F44-8C7F-63061A79B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80" t="26162"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9CF2729D-ECD9-C649-B375-DDA663FEE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sv-SE" dirty="0"/>
              <a:t>Titelsida för </a:t>
            </a:r>
            <a:br>
              <a:rPr lang="sv-SE" dirty="0"/>
            </a:br>
            <a:r>
              <a:rPr lang="sv-SE" dirty="0"/>
              <a:t>tvåradig titel</a:t>
            </a:r>
          </a:p>
        </p:txBody>
      </p:sp>
      <p:cxnSp>
        <p:nvCxnSpPr>
          <p:cNvPr id="15" name="Rak 14">
            <a:extLst>
              <a:ext uri="{FF2B5EF4-FFF2-40B4-BE49-F238E27FC236}">
                <a16:creationId xmlns:a16="http://schemas.microsoft.com/office/drawing/2014/main" id="{4283877A-7310-1244-AD34-A2BC6E7F7EC5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text 11">
            <a:extLst>
              <a:ext uri="{FF2B5EF4-FFF2-40B4-BE49-F238E27FC236}">
                <a16:creationId xmlns:a16="http://schemas.microsoft.com/office/drawing/2014/main" id="{BB796774-9AC9-EF4E-8A3C-00D83E5A56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810F14E-9B82-AD45-A9ED-99611D37C7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89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261" t="19608" b="8271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4E33CB63-86C7-464D-8E18-BFC83911D6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323BAD4B-C876-A947-B84B-70BE804FF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77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Enradig titel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36984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441749B1-2509-2A41-B7FC-7CEED5642D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09784B7-2B3F-1A4D-9027-EAC271866D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08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9945810A-D868-894A-8135-2C48517CE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261" t="19608" b="8271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3B620808-FCD6-A847-A7FA-4CEA2CC82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sv-SE" dirty="0"/>
              <a:t>Titelsida för </a:t>
            </a:r>
            <a:br>
              <a:rPr lang="sv-SE" dirty="0"/>
            </a:br>
            <a:r>
              <a:rPr lang="sv-SE" dirty="0"/>
              <a:t>tvåradig titel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3382D092-2985-8E41-B909-155C77E15CCE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text 11">
            <a:extLst>
              <a:ext uri="{FF2B5EF4-FFF2-40B4-BE49-F238E27FC236}">
                <a16:creationId xmlns:a16="http://schemas.microsoft.com/office/drawing/2014/main" id="{867F76BB-3A62-0A4A-BB95-F999DE2F25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8D03AA1-B493-CF43-9DE1-59DA4787B9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56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F135484C-500B-9E4C-B6F0-E6CD5D0A1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-406473"/>
            <a:ext cx="9272423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532029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7FFECAB-E5AC-4A4C-A95F-80726D1FE8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sv-SE" dirty="0"/>
              <a:t>Dra en bild hit för att lägga till en bakgrundsbild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EBAFC8-420B-8142-8D25-7580E64C2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087" y="4651200"/>
            <a:ext cx="11807825" cy="1613428"/>
          </a:xfrm>
          <a:solidFill>
            <a:schemeClr val="tx1">
              <a:alpha val="50000"/>
            </a:schemeClr>
          </a:solidFill>
          <a:effectLst/>
        </p:spPr>
        <p:txBody>
          <a:bodyPr lIns="360000" tIns="108000" rIns="360000" bIns="612000" anchor="b">
            <a:spAutoFit/>
          </a:bodyPr>
          <a:lstStyle>
            <a:lvl1pPr algn="ctr">
              <a:defRPr sz="6400" cap="all" spc="100" baseline="0">
                <a:solidFill>
                  <a:schemeClr val="bg1"/>
                </a:solidFill>
                <a:effectLst>
                  <a:outerShdw blurRad="152400" algn="ctr" rotWithShape="0">
                    <a:prstClr val="black"/>
                  </a:outerShdw>
                </a:effectLst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E46E1A1-AC7E-9041-B630-B7BC5AB5BB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2087" y="5587200"/>
            <a:ext cx="11807825" cy="502445"/>
          </a:xfrm>
          <a:effectLst/>
        </p:spPr>
        <p:txBody>
          <a:bodyPr wrap="square" lIns="360000" rIns="360000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effectLst>
                  <a:outerShdw blurRad="152400" algn="ctr" rotWithShape="0">
                    <a:prstClr val="black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undertext eller minska den grå plattan</a:t>
            </a:r>
          </a:p>
        </p:txBody>
      </p:sp>
    </p:spTree>
    <p:extLst>
      <p:ext uri="{BB962C8B-B14F-4D97-AF65-F5344CB8AC3E}">
        <p14:creationId xmlns:p14="http://schemas.microsoft.com/office/powerpoint/2010/main" val="243834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FE92E5-0110-C9F8-35AE-08E98423E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7E7BD0-6081-47E8-F5D9-C74EF6766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7692B8-9B32-21DF-B375-266B4C40B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37EF-0E1D-46FE-8499-ED0192634B63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2D6283-8BD5-461F-F47A-4A022725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A25244B-98E7-4B25-5B83-CBAD0B4B4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2AEA-8EBD-46C1-920D-2F8EDD99E73B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F5BF6E0-C78F-7645-99B9-77022A0497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31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ruta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D19B9C2-70AA-3747-8E78-329608E61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7600" y="4880235"/>
            <a:ext cx="5294400" cy="1205418"/>
          </a:xfrm>
          <a:solidFill>
            <a:schemeClr val="bg1"/>
          </a:solidFill>
        </p:spPr>
        <p:txBody>
          <a:bodyPr wrap="square" lIns="540000" tIns="360000" rIns="360000" bIns="468000">
            <a:spAutoFit/>
          </a:bodyPr>
          <a:lstStyle>
            <a:lvl1pPr>
              <a:lnSpc>
                <a:spcPct val="100000"/>
              </a:lnSpc>
              <a:defRPr sz="2400" baseline="0"/>
            </a:lvl1pPr>
          </a:lstStyle>
          <a:p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4026514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rut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BC89AA35-97B1-624B-B69D-58914AF5B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5612" y="4880235"/>
            <a:ext cx="4116387" cy="1205418"/>
          </a:xfrm>
          <a:solidFill>
            <a:schemeClr val="bg1"/>
          </a:solidFill>
        </p:spPr>
        <p:txBody>
          <a:bodyPr wrap="square" lIns="540000" tIns="360000" rIns="360000" bIns="468000">
            <a:spAutoFit/>
          </a:bodyPr>
          <a:lstStyle>
            <a:lvl1pPr>
              <a:lnSpc>
                <a:spcPct val="100000"/>
              </a:lnSpc>
              <a:defRPr sz="2400" baseline="0"/>
            </a:lvl1pPr>
          </a:lstStyle>
          <a:p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3252062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och kärnfull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9DD6FC-67D4-1147-8BFB-BFE7374E65BA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2785298"/>
            <a:ext cx="11088000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06ADD2F-64FB-A842-A4B8-B38527D1D9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49843" y="5560557"/>
            <a:ext cx="768614" cy="9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44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bild 3">
            <a:extLst>
              <a:ext uri="{FF2B5EF4-FFF2-40B4-BE49-F238E27FC236}">
                <a16:creationId xmlns:a16="http://schemas.microsoft.com/office/drawing/2014/main" id="{04D25F2B-1A76-3943-8341-1E952FF295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16388" y="3428997"/>
            <a:ext cx="3959224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D971C67A-26E8-0C4A-982B-7B5FF0696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-406473"/>
            <a:ext cx="9266160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1010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DB3530F-65D5-CD43-82D8-FBC17205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0" y="4647274"/>
            <a:ext cx="3959223" cy="430887"/>
          </a:xfrm>
          <a:noFill/>
        </p:spPr>
        <p:txBody>
          <a:bodyPr wrap="square" lIns="468000" rIns="432000" bIns="0" anchor="ctr" anchorCtr="0">
            <a:spAutoFit/>
          </a:bodyPr>
          <a:lstStyle>
            <a:lvl1pPr>
              <a:lnSpc>
                <a:spcPct val="100000"/>
              </a:lnSpc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578085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+ tex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2">
            <a:extLst>
              <a:ext uri="{FF2B5EF4-FFF2-40B4-BE49-F238E27FC236}">
                <a16:creationId xmlns:a16="http://schemas.microsoft.com/office/drawing/2014/main" id="{3E1C5BC2-1B5A-DA4F-A220-7E22547F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0" y="4647274"/>
            <a:ext cx="3959223" cy="430887"/>
          </a:xfrm>
          <a:noFill/>
        </p:spPr>
        <p:txBody>
          <a:bodyPr wrap="square" lIns="468000" rIns="432000" bIns="0" anchor="ctr" anchorCtr="0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31943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3A0819-5F05-8FBB-52D8-F9D782DD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93ED73-1777-0F10-DC4F-D2032C493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C4999AD-C7DF-DD1C-DA3B-C81F6DC1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37EF-0E1D-46FE-8499-ED0192634B63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B67EB22-82E8-8ECA-4BFA-2756E2450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D7B6468-9714-4365-E38C-FBBDA69A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2AEA-8EBD-46C1-920D-2F8EDD99E7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31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01AA42-5BFB-7B2C-3666-2DF6E5B5A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D54612-3FE4-491D-D23E-2EA46643D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61BAFAD-36EF-6570-1E0B-185376E3A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D6CE156-E536-81C6-0193-8E44A706C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37EF-0E1D-46FE-8499-ED0192634B63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B6C46EF-FEB3-B2C8-F1B5-97FEEF293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831FEB5-1A02-541A-C57F-585A0A24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2AEA-8EBD-46C1-920D-2F8EDD99E7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488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084EA7-F4C5-9E7A-AAB4-CBE3028D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AB8B2C-5790-25F8-7B10-15F5FEC46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45DC0D3-878B-D16C-1391-F3A1956BE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FD988E3-D71A-037B-6BD7-65C62241E4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C6E1E7F-4878-754B-34DF-C50FDC19F9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D6072AD-7CEA-F7A2-5F94-893F43B2D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37EF-0E1D-46FE-8499-ED0192634B63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8922ED4-1A63-C81E-A52C-A822CBF8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526F2E-6ED0-8FDD-9ADC-9E07320AE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2AEA-8EBD-46C1-920D-2F8EDD99E7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94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F24EC3-E943-DC57-1395-1A861659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33BCD4E-C65B-82AB-6A50-0FC56CAEE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37EF-0E1D-46FE-8499-ED0192634B63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A7E9BE3-4C36-3DA6-9CF0-636199FDC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6948540-44EF-8E3A-2A73-8659D4FA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2AEA-8EBD-46C1-920D-2F8EDD99E7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845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A447C4-7F18-94FA-665B-73051CD3B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37EF-0E1D-46FE-8499-ED0192634B63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7106EA4-B006-45EB-ADCC-FE55A0641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518FB0-1138-705D-819C-AF579918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2AEA-8EBD-46C1-920D-2F8EDD99E7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929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9A640B-86D5-2EE3-3CED-1C58FD69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19C747-C47F-581E-51BF-BAC4FA733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BA490A-61FC-1421-A666-992676E8B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740299D-6247-6C96-2AB5-15C496AC4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37EF-0E1D-46FE-8499-ED0192634B63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44650F-104E-4CA7-D197-25F15251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59C2E02-5061-564F-31FA-D6ABA628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2AEA-8EBD-46C1-920D-2F8EDD99E7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85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D36A37-27DE-4244-2437-2AB5701A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1D1A208-A70F-664B-4952-B259399A7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7CF244-5C5B-0BEC-61D7-F9AC8C3F6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CEBBB7B-A86A-6DAC-6D25-949956B6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37EF-0E1D-46FE-8499-ED0192634B63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BBB525F-7FFA-9A74-2937-102C3CD80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8D86102-5E3F-4DA2-E2E0-084138E4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2AEA-8EBD-46C1-920D-2F8EDD99E7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20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723E6A9-2425-78F3-F7B4-DF586CD7C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45F165-B5CF-0572-D000-8A41D02E1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A23554-A023-708D-5735-E5EEEBAEF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B37EF-0E1D-46FE-8499-ED0192634B63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78DBDA-7A6B-6C56-ECC0-3B5270C13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A14E65-3FC6-8ADF-97C1-8D2264C5B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22AEA-8EBD-46C1-920D-2F8EDD99E7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31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6" r:id="rId13"/>
    <p:sldLayoutId id="2147483663" r:id="rId14"/>
    <p:sldLayoutId id="2147483664" r:id="rId15"/>
    <p:sldLayoutId id="2147483665" r:id="rId16"/>
    <p:sldLayoutId id="2147483666" r:id="rId17"/>
    <p:sldLayoutId id="2147483655" r:id="rId18"/>
    <p:sldLayoutId id="2147483649" r:id="rId19"/>
    <p:sldLayoutId id="2147483657" r:id="rId20"/>
    <p:sldLayoutId id="2147483658" r:id="rId21"/>
    <p:sldLayoutId id="2147483671" r:id="rId22"/>
    <p:sldLayoutId id="2147483659" r:id="rId23"/>
    <p:sldLayoutId id="2147483660" r:id="rId24"/>
    <p:sldLayoutId id="2147483672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21" userDrawn="1">
          <p15:clr>
            <a:srgbClr val="F26B43"/>
          </p15:clr>
        </p15:guide>
        <p15:guide id="4" pos="7559" userDrawn="1">
          <p15:clr>
            <a:srgbClr val="F26B43"/>
          </p15:clr>
        </p15:guide>
        <p15:guide id="5" pos="2593" userDrawn="1">
          <p15:clr>
            <a:srgbClr val="F26B43"/>
          </p15:clr>
        </p15:guide>
        <p15:guide id="6" pos="5087" userDrawn="1">
          <p15:clr>
            <a:srgbClr val="F26B43"/>
          </p15:clr>
        </p15:guide>
        <p15:guide id="7" orient="horz" pos="4201" userDrawn="1">
          <p15:clr>
            <a:srgbClr val="F26B43"/>
          </p15:clr>
        </p15:guide>
        <p15:guide id="8" orient="horz" pos="1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t&amp;rct=j&amp;q=&amp;esrc=s&amp;source=web&amp;cd=&amp;cad=rja&amp;uact=8&amp;ved=2ahUKEwimv8O-i8WJAxXhDxAIHRITPD4QFnoECAoQAQ&amp;url=https%3A%2F%2Fskr.se%2F&amp;usg=AOvVaw1hchtp9J9dX6FD0_MzblA5&amp;opi=8997844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542405C-A985-C64D-843C-5DF7D91A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311" y="1859358"/>
            <a:ext cx="6144864" cy="1338828"/>
          </a:xfrm>
        </p:spPr>
        <p:txBody>
          <a:bodyPr/>
          <a:lstStyle/>
          <a:p>
            <a:r>
              <a:rPr lang="sv-SE" b="1" dirty="0">
                <a:solidFill>
                  <a:schemeClr val="accent2">
                    <a:lumMod val="50000"/>
                  </a:schemeClr>
                </a:solidFill>
              </a:rPr>
              <a:t>CSA och socionomutbildningen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DFD5E0B-3BFA-5441-9C89-3A4279824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accent2">
                    <a:lumMod val="50000"/>
                  </a:schemeClr>
                </a:solidFill>
              </a:rPr>
              <a:t>Centralförbundet för socialt arbete</a:t>
            </a:r>
          </a:p>
        </p:txBody>
      </p:sp>
    </p:spTree>
    <p:extLst>
      <p:ext uri="{BB962C8B-B14F-4D97-AF65-F5344CB8AC3E}">
        <p14:creationId xmlns:p14="http://schemas.microsoft.com/office/powerpoint/2010/main" val="3215970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4EA2BC-B1DA-066C-2BC1-3AA3B8B3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z="30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1964 blev de fristående Socialinstitutet Socialhögskolor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96FA01-5E68-8221-03F3-E7277DD7F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0998" marR="0" lvl="0" indent="-270998" algn="l" defTabSz="91401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År 1952 skedde en stor kommunsammanslagning vilket innebar att landskommuner, städer och köpingar mer än halverades från 2 498 till 1 037. Kommunindelningsreformen har setts som ett genombrott för en kommunal tjänstemannaförvaltning eftersom de större kommunerna och de större förvaltningarna ställde krav på en utbildad arbetskraft. </a:t>
            </a:r>
          </a:p>
          <a:p>
            <a:pPr marL="270998" marR="0" lvl="0" indent="-270998" algn="l" defTabSz="91401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I början av 1970-talet kom ytterligare en kommunsammanslagning att ske då vi fick ungefär det nuvarande antalet kommuner - 290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8641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1B5F4C-734B-F8BC-E318-3C112408E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z="30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Tiden efter 1977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389660-0F37-ADF8-CF99-165F37F9A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Utbildningen införlivades i universiteten. Socialt arbete tillskapades som ett akademiskt ämne. Professurer i socialt arbete inrättades. 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</a:rPr>
              <a:t>Den tidigare förvaltningslinjen avknoppades till andra delar av universitets- och högskolesystemet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2400" kern="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-128"/>
            </a:endParaRP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</a:rPr>
              <a:t>Utbildningen har gått från</a:t>
            </a:r>
          </a:p>
          <a:p>
            <a:pPr defTabSz="912813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sv-SE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</a:rPr>
              <a:t>Institut</a:t>
            </a:r>
          </a:p>
          <a:p>
            <a:pPr defTabSz="912813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sv-SE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</a:rPr>
              <a:t>Högskola</a:t>
            </a:r>
          </a:p>
          <a:p>
            <a:pPr defTabSz="912813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sv-SE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</a:rPr>
              <a:t>Universitet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</a:endParaRP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3548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F05552-992A-2249-90D6-5072C7AC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accent2">
                    <a:lumMod val="50000"/>
                  </a:schemeClr>
                </a:solidFill>
              </a:rPr>
              <a:t>19 Socionomutbildningar Sverige och en del har filialer på andra orter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B28B3D88-FA51-F6F7-4319-6868C5B8E9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448412"/>
              </p:ext>
            </p:extLst>
          </p:nvPr>
        </p:nvGraphicFramePr>
        <p:xfrm>
          <a:off x="3313216" y="1690682"/>
          <a:ext cx="4613603" cy="4950076"/>
        </p:xfrm>
        <a:graphic>
          <a:graphicData uri="http://schemas.openxmlformats.org/drawingml/2006/table">
            <a:tbl>
              <a:tblPr firstRow="1" firstCol="1" bandRow="1"/>
              <a:tblGrid>
                <a:gridCol w="3809081">
                  <a:extLst>
                    <a:ext uri="{9D8B030D-6E8A-4147-A177-3AD203B41FA5}">
                      <a16:colId xmlns:a16="http://schemas.microsoft.com/office/drawing/2014/main" val="1914147883"/>
                    </a:ext>
                  </a:extLst>
                </a:gridCol>
                <a:gridCol w="804522">
                  <a:extLst>
                    <a:ext uri="{9D8B030D-6E8A-4147-A177-3AD203B41FA5}">
                      <a16:colId xmlns:a16="http://schemas.microsoft.com/office/drawing/2014/main" val="871684668"/>
                    </a:ext>
                  </a:extLst>
                </a:gridCol>
              </a:tblGrid>
              <a:tr h="261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Stockholms universitet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059888"/>
                  </a:ext>
                </a:extLst>
              </a:tr>
              <a:tr h="261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Göteborgs universitet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524288"/>
                  </a:ext>
                </a:extLst>
              </a:tr>
              <a:tr h="261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Lunds universitet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655546"/>
                  </a:ext>
                </a:extLst>
              </a:tr>
              <a:tr h="261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Ersta </a:t>
                      </a:r>
                      <a:r>
                        <a:rPr lang="sv-S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Sköndal</a:t>
                      </a:r>
                      <a:r>
                        <a:rPr lang="sv-S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Bräcke högskola - </a:t>
                      </a:r>
                      <a:r>
                        <a:rPr lang="sv-SE" sz="1100" b="0" i="0" dirty="0">
                          <a:solidFill>
                            <a:srgbClr val="202124"/>
                          </a:solidFill>
                          <a:effectLst/>
                          <a:latin typeface="Google Sans"/>
                        </a:rPr>
                        <a:t>Marie Cederschiöld högskola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088807"/>
                  </a:ext>
                </a:extLst>
              </a:tr>
              <a:tr h="261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Umeå universitet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563824"/>
                  </a:ext>
                </a:extLst>
              </a:tr>
              <a:tr h="261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Örebro universitet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357850"/>
                  </a:ext>
                </a:extLst>
              </a:tr>
              <a:tr h="261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Mittuniversitetet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83037"/>
                  </a:ext>
                </a:extLst>
              </a:tr>
              <a:tr h="246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Jönköping University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466159"/>
                  </a:ext>
                </a:extLst>
              </a:tr>
              <a:tr h="261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Malmö universitet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435843"/>
                  </a:ext>
                </a:extLst>
              </a:tr>
              <a:tr h="261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Linnéuniversitetet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01666"/>
                  </a:ext>
                </a:extLst>
              </a:tr>
              <a:tr h="261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Linköpings universitet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930230"/>
                  </a:ext>
                </a:extLst>
              </a:tr>
              <a:tr h="261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Högskolan i Gävle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251961"/>
                  </a:ext>
                </a:extLst>
              </a:tr>
              <a:tr h="261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Karlstads universitet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471293"/>
                  </a:ext>
                </a:extLst>
              </a:tr>
              <a:tr h="261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Uppsala universitet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569174"/>
                  </a:ext>
                </a:extLst>
              </a:tr>
              <a:tr h="261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Mälardalens högskola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545714"/>
                  </a:ext>
                </a:extLst>
              </a:tr>
              <a:tr h="261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Högskolan i Dalarna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100514"/>
                  </a:ext>
                </a:extLst>
              </a:tr>
              <a:tr h="261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Södertörns högskola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38760"/>
                  </a:ext>
                </a:extLst>
              </a:tr>
              <a:tr h="261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Högskolan i Halmstad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936314"/>
                  </a:ext>
                </a:extLst>
              </a:tr>
              <a:tr h="261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Högskolan Väst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88111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7FD914B-E5E6-79B1-15FE-C48708781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65774" y="-95697"/>
            <a:ext cx="16677044" cy="69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7287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542405C-A985-C64D-843C-5DF7D91A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311" y="1859358"/>
            <a:ext cx="6144864" cy="692497"/>
          </a:xfrm>
        </p:spPr>
        <p:txBody>
          <a:bodyPr/>
          <a:lstStyle/>
          <a:p>
            <a:r>
              <a:rPr lang="sv-SE" b="1" dirty="0">
                <a:solidFill>
                  <a:schemeClr val="accent2">
                    <a:lumMod val="50000"/>
                  </a:schemeClr>
                </a:solidFill>
              </a:rPr>
              <a:t>Tack för ni lyssnade och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DFD5E0B-3BFA-5441-9C89-3A4279824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accent2">
                    <a:lumMod val="50000"/>
                  </a:schemeClr>
                </a:solidFill>
              </a:rPr>
              <a:t>Hans Swärd, Socialhögskolan Lunds universitet</a:t>
            </a:r>
          </a:p>
        </p:txBody>
      </p:sp>
    </p:spTree>
    <p:extLst>
      <p:ext uri="{BB962C8B-B14F-4D97-AF65-F5344CB8AC3E}">
        <p14:creationId xmlns:p14="http://schemas.microsoft.com/office/powerpoint/2010/main" val="410761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5E588F-2ADB-1207-2A50-D39BBA2C7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accent4">
                    <a:lumMod val="50000"/>
                  </a:schemeClr>
                </a:solidFill>
              </a:rPr>
              <a:t>Centralförbundet för socialt arbete bildades den 3 juni 1903 av 16 andra föreningar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837021-D661-15E7-C0C1-A53CDDB20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Syftet var att bilda en centralorganisation för ”socialt arbetande föreningar” för att ”överlägga om </a:t>
            </a:r>
            <a:r>
              <a:rPr lang="sv-SE" dirty="0" err="1"/>
              <a:t>behofvet</a:t>
            </a:r>
            <a:r>
              <a:rPr lang="sv-SE" dirty="0"/>
              <a:t> </a:t>
            </a:r>
            <a:r>
              <a:rPr lang="sv-SE" dirty="0" err="1"/>
              <a:t>af</a:t>
            </a:r>
            <a:r>
              <a:rPr lang="sv-SE" dirty="0"/>
              <a:t> social upplysning samt utbildning för socialt arbete”.</a:t>
            </a:r>
          </a:p>
          <a:p>
            <a:pPr marL="0" indent="0">
              <a:buNone/>
            </a:pPr>
            <a:r>
              <a:rPr lang="sv-SE" dirty="0"/>
              <a:t>CSA var med och bildade flera statliga organisationer, som bland annat Socialstyrelsen, men tar inte emot statliga organisationer som medlemmar i dag.</a:t>
            </a:r>
          </a:p>
          <a:p>
            <a:pPr marL="0" indent="0" algn="l">
              <a:buNone/>
            </a:pPr>
            <a:r>
              <a:rPr lang="sv-SE" b="0" i="0" dirty="0">
                <a:solidFill>
                  <a:srgbClr val="000000"/>
                </a:solidFill>
                <a:effectLst/>
              </a:rPr>
              <a:t>CSA har idag 13 medlemsorganisationer på riksnivå som på olika sätt verkar för utveckling och förbättring av svenskt socialt arbete. Här finns allt från barnrättsorganisationen Maskrosbarn till Marie </a:t>
            </a:r>
            <a:r>
              <a:rPr lang="sv-SE" b="0" i="0" dirty="0" err="1">
                <a:solidFill>
                  <a:srgbClr val="000000"/>
                </a:solidFill>
                <a:effectLst/>
              </a:rPr>
              <a:t>Cedershiöld</a:t>
            </a:r>
            <a:r>
              <a:rPr lang="sv-SE" b="0" i="0" dirty="0">
                <a:solidFill>
                  <a:srgbClr val="000000"/>
                </a:solidFill>
                <a:effectLst/>
              </a:rPr>
              <a:t> Högskola, LO och Sveriges Kommuner och Regioner (SKR).</a:t>
            </a:r>
          </a:p>
          <a:p>
            <a:pPr algn="l"/>
            <a:endParaRPr lang="sv-SE" u="sng" dirty="0">
              <a:solidFill>
                <a:srgbClr val="000000"/>
              </a:solidFill>
              <a:latin typeface="Arial" panose="020B0604020202020204" pitchFamily="34" charset="0"/>
              <a:hlinkClick r:id="rId2"/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119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3C7FFF-7392-C9D0-82AB-23F717A89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z="30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Utbildning ett viktig verktyg mot fattigdom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F7178C-F900-9E59-0326-0D40EA001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Under senare delen av 1800 talet växte en stark övertygelse fram om utbildning i socialt arbete och socialpolitik var ett viktigt verktyg mot fattigdom. Utbildningsidéerna väckte samtidigt motsättningar och  motstånd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Pionjärerna i CSA förde en kamp på flera olika fronter: </a:t>
            </a:r>
          </a:p>
          <a:p>
            <a:pPr marL="269875" marR="0" lvl="0" indent="-269875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Motsättning mellan förnuft och känsla</a:t>
            </a:r>
          </a:p>
          <a:p>
            <a:pPr marL="269875" marR="0" lvl="0" indent="-269875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Motstånd mot kvinnliga utbildningsambitioner</a:t>
            </a:r>
          </a:p>
          <a:p>
            <a:pPr marL="269875" marR="0" lvl="0" indent="-269875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Det kommunala självstyret och 2 500 kommuner</a:t>
            </a:r>
          </a:p>
          <a:p>
            <a:pPr marL="269875" marR="0" lvl="0" indent="-269875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En skepsis mot socialt arbete och socialpolitik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914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D942AE-E638-DC09-B5B4-737862C9E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z="4400" b="0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Utbildningskursen för praktiskt socialt arbete 1910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6BE34D-06B7-7B8C-0301-764ACB1E4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2" descr="https://www.csa.se/media/Bild-CSA-edited-1024x769.jpg">
            <a:extLst>
              <a:ext uri="{FF2B5EF4-FFF2-40B4-BE49-F238E27FC236}">
                <a16:creationId xmlns:a16="http://schemas.microsoft.com/office/drawing/2014/main" id="{9A71FA32-C30E-FA95-F342-30C4B660F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991" y="2150348"/>
            <a:ext cx="517486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56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153EDD-B783-E308-D5EB-19376564A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z="4400" b="0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Tre viktiga internationella influenser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A45E0A-3CAC-FD8E-CE3F-CD36E162B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Toynbee Hall 1884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Fabian </a:t>
            </a:r>
            <a:r>
              <a:rPr kumimoji="0" lang="sv-SE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Society</a:t>
            </a:r>
            <a:r>
              <a:rPr kumimoji="0" lang="sv-S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 1884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London </a:t>
            </a:r>
            <a:r>
              <a:rPr kumimoji="0" lang="sv-SE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School</a:t>
            </a:r>
            <a:r>
              <a:rPr kumimoji="0" lang="sv-S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kumimoji="0" lang="sv-SE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of</a:t>
            </a:r>
            <a:r>
              <a:rPr kumimoji="0" lang="sv-S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kumimoji="0" lang="sv-SE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Economics</a:t>
            </a:r>
            <a:r>
              <a:rPr kumimoji="0" lang="sv-S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and </a:t>
            </a:r>
            <a:r>
              <a:rPr kumimoji="0" lang="sv-SE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Political</a:t>
            </a:r>
            <a:r>
              <a:rPr kumimoji="0" lang="sv-S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Science (LSE) 1895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108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84100D-88E6-CF58-BD00-F0C669A45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kumimoji="0" lang="sv-SE" sz="40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Myntgatan 4 Stockholm</a:t>
            </a:r>
            <a:b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56AAF7-11B0-C961-AE4A-384BFAD76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Efter flera decenniers kamp, stora uppoffringar, bakslag och motgångar men också djärva idéer, uppfinnesrikedom, intuition och kreativitet kunde den första sekulära högskolemässiga utbildningen i socialpolitik och socialt arbete invigas 1921, nämligen Institutet för socialpolitisk och kommunal utbildning och forskning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Nationalekonomen Gösta Bagge blev den första rektorn samtidigt som han var professor vid Stockholms Högskola.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CSA drev utbildningen fram till 1944 då staten tog över finansieringen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036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CAC09C-E54A-5704-8CFD-FDB9D3D31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z="3200" b="1" i="1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Open Sans"/>
                <a:ea typeface="ＭＳ Ｐゴシック" charset="-128"/>
              </a:rPr>
              <a:t>London </a:t>
            </a:r>
            <a:r>
              <a:rPr kumimoji="0" lang="sv-SE" sz="3200" b="1" i="1" u="none" strike="noStrike" kern="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Open Sans"/>
                <a:ea typeface="ＭＳ Ｐゴシック" charset="-128"/>
              </a:rPr>
              <a:t>School</a:t>
            </a:r>
            <a:r>
              <a:rPr kumimoji="0" lang="sv-SE" sz="3200" b="1" i="1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Open Sans"/>
                <a:ea typeface="ＭＳ Ｐゴシック" charset="-128"/>
              </a:rPr>
              <a:t> </a:t>
            </a:r>
            <a:r>
              <a:rPr kumimoji="0" lang="sv-SE" sz="3200" b="1" i="1" u="none" strike="noStrike" kern="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Open Sans"/>
                <a:ea typeface="ＭＳ Ｐゴシック" charset="-128"/>
              </a:rPr>
              <a:t>of</a:t>
            </a:r>
            <a:r>
              <a:rPr kumimoji="0" lang="sv-SE" sz="3200" b="1" i="1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Open Sans"/>
                <a:ea typeface="ＭＳ Ｐゴシック" charset="-128"/>
              </a:rPr>
              <a:t> </a:t>
            </a:r>
            <a:r>
              <a:rPr kumimoji="0" lang="sv-SE" sz="3200" b="1" i="1" u="none" strike="noStrike" kern="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Open Sans"/>
                <a:ea typeface="ＭＳ Ｐゴシック" charset="-128"/>
              </a:rPr>
              <a:t>Economics</a:t>
            </a:r>
            <a:r>
              <a:rPr kumimoji="0" lang="sv-SE" sz="3200" b="1" i="1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Open Sans"/>
                <a:ea typeface="ＭＳ Ｐゴシック" charset="-128"/>
              </a:rPr>
              <a:t> and </a:t>
            </a:r>
            <a:r>
              <a:rPr kumimoji="0" lang="sv-SE" sz="3200" b="1" i="1" u="none" strike="noStrike" kern="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Open Sans"/>
                <a:ea typeface="ＭＳ Ｐゴシック" charset="-128"/>
              </a:rPr>
              <a:t>Political</a:t>
            </a:r>
            <a:r>
              <a:rPr kumimoji="0" lang="sv-SE" sz="3200" b="1" i="1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Open Sans"/>
                <a:ea typeface="ＭＳ Ｐゴシック" charset="-128"/>
              </a:rPr>
              <a:t> Science </a:t>
            </a:r>
            <a:r>
              <a:rPr kumimoji="0" lang="sv-SE" sz="32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Open Sans"/>
                <a:ea typeface="ＭＳ Ｐゴシック" charset="-128"/>
              </a:rPr>
              <a:t>(LSE)1895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025312-9FB5-6D86-50B4-A04045C4C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Henry </a:t>
            </a:r>
            <a:r>
              <a:rPr kumimoji="0" lang="sv-S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Hunt</a:t>
            </a: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Hutchinson 1894 – en donation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LSE 1895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</a:rPr>
              <a:t>Kom snabbt att bli den mest prestigefyllda samhällsvetenskapliga och socialpolitiska utbildningen i världen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7392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FC0D60-79E5-3D18-E716-115650FA8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z="30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Andra världskriget var en mörk period i de europeiska socionomutbildningarna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D43B5C-7ABB-D2B5-5F97-165A67647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Förintelsen representerar de allra mörkaste sidorna, genom elimineringen av de olämpliga och icke önskade. Det gällde inte enbart ”judar, romer, resande och andra minoriteter, utan även av mentalsjuka, bräckliga, handikappade, ´improduktiva´ och ´missanpassade´ personer” </a:t>
            </a:r>
            <a:endParaRPr kumimoji="0" lang="sv-SE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Många judiska socionomer fördes till gaskamrarna andra flydde.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Socionomutbildningar stängdes ner i nazistiska och fascistiska stater men även i det ockuperade Norge.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Gisela </a:t>
            </a:r>
            <a:r>
              <a:rPr kumimoji="0" lang="sv-S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Konopka</a:t>
            </a: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1910–2003;   Alice Salomon </a:t>
            </a: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1872 - 1948</a:t>
            </a: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sv-SE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7662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84E754-0899-8898-D38D-2C434B8FA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sv-SE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1944 tog staten över den huvudsakliga finansieringen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5016ED-0C77-6048-840D-33AD41F29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En utbildning upprättades i Göteborg 1944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Sydsvenska Socialinstitutet 1947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Nuvarande Mari </a:t>
            </a:r>
            <a:r>
              <a:rPr kumimoji="0" lang="sv-SE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Cedershiöld</a:t>
            </a:r>
            <a:r>
              <a:rPr kumimoji="0" lang="sv-S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högskola 1947</a:t>
            </a:r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1821125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634</Words>
  <Application>Microsoft Office PowerPoint</Application>
  <PresentationFormat>Bredbild</PresentationFormat>
  <Paragraphs>91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Google Sans</vt:lpstr>
      <vt:lpstr>Helvetica Light</vt:lpstr>
      <vt:lpstr>Open Sans</vt:lpstr>
      <vt:lpstr>Times New Roman</vt:lpstr>
      <vt:lpstr>Office-tema</vt:lpstr>
      <vt:lpstr>CSA och socionomutbildningen </vt:lpstr>
      <vt:lpstr>Centralförbundet för socialt arbete bildades den 3 juni 1903 av 16 andra föreningar </vt:lpstr>
      <vt:lpstr>Utbildning ett viktig verktyg mot fattigdom</vt:lpstr>
      <vt:lpstr>Utbildningskursen för praktiskt socialt arbete 1910</vt:lpstr>
      <vt:lpstr>Tre viktiga internationella influenser</vt:lpstr>
      <vt:lpstr>Myntgatan 4 Stockholm </vt:lpstr>
      <vt:lpstr>London School of Economics and Political Science (LSE)1895</vt:lpstr>
      <vt:lpstr>Andra världskriget var en mörk period i de europeiska socionomutbildningarna</vt:lpstr>
      <vt:lpstr>1944 tog staten över den huvudsakliga finansieringen </vt:lpstr>
      <vt:lpstr>1964 blev de fristående Socialinstitutet Socialhögskolor </vt:lpstr>
      <vt:lpstr>Tiden efter 1977</vt:lpstr>
      <vt:lpstr>19 Socionomutbildningar Sverige och en del har filialer på andra orter</vt:lpstr>
      <vt:lpstr>Tack för ni lyssnade och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Socionomutbildningens historia</dc:title>
  <dc:subject/>
  <dc:creator>Hans Swärd</dc:creator>
  <cp:keywords/>
  <dc:description/>
  <cp:lastModifiedBy>Alexandru Panican</cp:lastModifiedBy>
  <cp:revision>22</cp:revision>
  <cp:lastPrinted>2024-11-05T11:00:06Z</cp:lastPrinted>
  <dcterms:created xsi:type="dcterms:W3CDTF">2022-09-20T09:41:13Z</dcterms:created>
  <dcterms:modified xsi:type="dcterms:W3CDTF">2024-11-06T12:01:13Z</dcterms:modified>
  <cp:category/>
</cp:coreProperties>
</file>