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notesMasterIdLst>
    <p:notesMasterId r:id="rId13"/>
  </p:notesMasterIdLst>
  <p:sldIdLst>
    <p:sldId id="256" r:id="rId2"/>
    <p:sldId id="267" r:id="rId3"/>
    <p:sldId id="284" r:id="rId4"/>
    <p:sldId id="268" r:id="rId5"/>
    <p:sldId id="269" r:id="rId6"/>
    <p:sldId id="260" r:id="rId7"/>
    <p:sldId id="279" r:id="rId8"/>
    <p:sldId id="271" r:id="rId9"/>
    <p:sldId id="281" r:id="rId10"/>
    <p:sldId id="266" r:id="rId11"/>
    <p:sldId id="28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41" autoAdjust="0"/>
    <p:restoredTop sz="69744" autoAdjust="0"/>
  </p:normalViewPr>
  <p:slideViewPr>
    <p:cSldViewPr snapToGrid="0">
      <p:cViewPr varScale="1">
        <p:scale>
          <a:sx n="45" d="100"/>
          <a:sy n="45" d="100"/>
        </p:scale>
        <p:origin x="15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5DB37A-9710-4086-B959-20781BB71A80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B77AA-A370-46CC-BAFD-AA1B77354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20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6B77AA-A370-46CC-BAFD-AA1B77354B0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02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6B77AA-A370-46CC-BAFD-AA1B77354B0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057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6B77AA-A370-46CC-BAFD-AA1B77354B0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01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6B77AA-A370-46CC-BAFD-AA1B77354B0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99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7797962-CE04-4C1B-9850-73EC6012C0E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007A-46CB-49D1-91AA-6C9F37A23DC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4959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7962-CE04-4C1B-9850-73EC6012C0E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007A-46CB-49D1-91AA-6C9F37A23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827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7962-CE04-4C1B-9850-73EC6012C0E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007A-46CB-49D1-91AA-6C9F37A23DC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909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7962-CE04-4C1B-9850-73EC6012C0E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007A-46CB-49D1-91AA-6C9F37A23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168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7962-CE04-4C1B-9850-73EC6012C0E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007A-46CB-49D1-91AA-6C9F37A23DC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4296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7962-CE04-4C1B-9850-73EC6012C0E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007A-46CB-49D1-91AA-6C9F37A23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972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7962-CE04-4C1B-9850-73EC6012C0E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007A-46CB-49D1-91AA-6C9F37A23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900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7962-CE04-4C1B-9850-73EC6012C0E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007A-46CB-49D1-91AA-6C9F37A23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3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7962-CE04-4C1B-9850-73EC6012C0E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007A-46CB-49D1-91AA-6C9F37A23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57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7962-CE04-4C1B-9850-73EC6012C0E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007A-46CB-49D1-91AA-6C9F37A23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400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7962-CE04-4C1B-9850-73EC6012C0E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B007A-46CB-49D1-91AA-6C9F37A23DC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4520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7797962-CE04-4C1B-9850-73EC6012C0E7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3DB007A-46CB-49D1-91AA-6C9F37A23DC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12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30D66-66E5-41AB-8A6A-C1590DE5BE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Den ideal(</a:t>
            </a:r>
            <a:r>
              <a:rPr lang="sv-SE" dirty="0" err="1"/>
              <a:t>istisk</a:t>
            </a:r>
            <a:r>
              <a:rPr lang="sv-SE" dirty="0"/>
              <a:t>)a byråkraten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A74594-3A3B-45B1-B137-293E1D0C53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En etnografisk studie om professionell socialisering under socionomutbildning</a:t>
            </a:r>
          </a:p>
        </p:txBody>
      </p:sp>
    </p:spTree>
    <p:extLst>
      <p:ext uri="{BB962C8B-B14F-4D97-AF65-F5344CB8AC3E}">
        <p14:creationId xmlns:p14="http://schemas.microsoft.com/office/powerpoint/2010/main" val="204865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4FD80-F4C9-4F97-B68A-63CE1465E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Slutsatser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30DCF-960A-47AA-A7E3-DC7AAFBDD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1" dirty="0"/>
              <a:t>Socionomstudenter formar en tvetydig professionell identitet som hjälpare och byråkrat</a:t>
            </a:r>
          </a:p>
          <a:p>
            <a:pPr marL="0" indent="0">
              <a:buNone/>
            </a:pPr>
            <a:r>
              <a:rPr lang="sv-SE" b="1" dirty="0"/>
              <a:t>Identiteten karaktäriseras som </a:t>
            </a:r>
            <a:r>
              <a:rPr lang="sv-SE" b="1" i="1" dirty="0"/>
              <a:t>professionell underdog</a:t>
            </a:r>
          </a:p>
          <a:p>
            <a:pPr marL="0" indent="0">
              <a:buNone/>
            </a:pPr>
            <a:r>
              <a:rPr lang="sv-SE" b="1" dirty="0"/>
              <a:t>Studenterna använder inte ofta genus som resurs för att konstruera ramar</a:t>
            </a:r>
          </a:p>
          <a:p>
            <a:pPr marL="0" indent="0">
              <a:buNone/>
            </a:pPr>
            <a:r>
              <a:rPr lang="sv-SE" b="1" dirty="0"/>
              <a:t>Forskning tycks inte vara en framträdande del av identiteten</a:t>
            </a:r>
          </a:p>
          <a:p>
            <a:pPr marL="0" indent="0">
              <a:buNone/>
            </a:pPr>
            <a:r>
              <a:rPr lang="sv-SE" b="1" dirty="0"/>
              <a:t>VFU är viktigt för att studenter ska lära sig hantera känslomässiga aspekter av det sociala arbetets praktik</a:t>
            </a:r>
          </a:p>
          <a:p>
            <a:pPr marL="0" indent="0">
              <a:buNone/>
            </a:pPr>
            <a:endParaRPr lang="sv-SE" b="1" dirty="0"/>
          </a:p>
          <a:p>
            <a:pPr marL="0" indent="0">
              <a:buNone/>
            </a:pPr>
            <a:r>
              <a:rPr lang="sv-SE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4770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97E10-4D01-452C-A9D6-97C5E1F26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Referenser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577D8-EEEE-4122-A564-861AB7BA9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47500" lnSpcReduction="20000"/>
          </a:bodyPr>
          <a:lstStyle/>
          <a:p>
            <a:r>
              <a:rPr lang="en-GB" dirty="0"/>
              <a:t>Beddoe, L. (2013). 'A profession of faith’ or a profession: Social work, knowledge and professional capital. </a:t>
            </a:r>
            <a:r>
              <a:rPr lang="sv-SE" i="1" dirty="0"/>
              <a:t>New Zealand </a:t>
            </a:r>
            <a:r>
              <a:rPr lang="sv-SE" i="1" dirty="0" err="1"/>
              <a:t>Sociology</a:t>
            </a:r>
            <a:r>
              <a:rPr lang="sv-SE" dirty="0"/>
              <a:t>, </a:t>
            </a:r>
            <a:r>
              <a:rPr lang="sv-SE" i="1" dirty="0"/>
              <a:t>28</a:t>
            </a:r>
            <a:r>
              <a:rPr lang="sv-SE" dirty="0"/>
              <a:t>(2), 44-63. </a:t>
            </a:r>
          </a:p>
          <a:p>
            <a:r>
              <a:rPr lang="sv-SE" dirty="0"/>
              <a:t>Blom, B., </a:t>
            </a:r>
            <a:r>
              <a:rPr lang="sv-SE" dirty="0" err="1"/>
              <a:t>Carpholt</a:t>
            </a:r>
            <a:r>
              <a:rPr lang="sv-SE" dirty="0"/>
              <a:t>, C., &amp; Krull, I. (2023). </a:t>
            </a:r>
            <a:r>
              <a:rPr lang="en-GB" dirty="0"/>
              <a:t>Outline of a theory of stigmatization in the personal social services. </a:t>
            </a:r>
            <a:r>
              <a:rPr lang="en-GB" i="1" dirty="0"/>
              <a:t>Nordic Social Work Research,</a:t>
            </a:r>
            <a:r>
              <a:rPr lang="en-GB" dirty="0"/>
              <a:t> 1–15. </a:t>
            </a:r>
          </a:p>
          <a:p>
            <a:r>
              <a:rPr lang="en-GB" dirty="0"/>
              <a:t>Blumer, H. (1969). </a:t>
            </a:r>
            <a:r>
              <a:rPr lang="en-GB" i="1" dirty="0"/>
              <a:t>Symbolic Interactionism. Perspective and Method. </a:t>
            </a:r>
            <a:r>
              <a:rPr lang="sv-SE" dirty="0"/>
              <a:t>University of California Press. </a:t>
            </a:r>
          </a:p>
          <a:p>
            <a:r>
              <a:rPr lang="sv-SE" dirty="0"/>
              <a:t>Börjeson, M. (2021). </a:t>
            </a:r>
            <a:r>
              <a:rPr lang="sv-SE" i="1" dirty="0"/>
              <a:t>Framtidens socialtjänst. Ett icke-önskvärt remissvar.</a:t>
            </a:r>
            <a:r>
              <a:rPr lang="sv-SE" dirty="0"/>
              <a:t> </a:t>
            </a:r>
            <a:r>
              <a:rPr lang="en-US" dirty="0"/>
              <a:t>Lund: Studentlitteratur. </a:t>
            </a:r>
          </a:p>
          <a:p>
            <a:r>
              <a:rPr lang="en-US" dirty="0"/>
              <a:t>Campanini, A., Frost, L., &amp; Höjer, S. (2012). Educating the new practitioner: The building of professional identities in European social work. </a:t>
            </a:r>
            <a:r>
              <a:rPr lang="en-US" dirty="0" err="1"/>
              <a:t>Revista</a:t>
            </a:r>
            <a:r>
              <a:rPr lang="en-US" dirty="0"/>
              <a:t> De </a:t>
            </a:r>
            <a:r>
              <a:rPr lang="en-US" dirty="0" err="1"/>
              <a:t>Asistenţă</a:t>
            </a:r>
            <a:r>
              <a:rPr lang="en-US" dirty="0"/>
              <a:t> </a:t>
            </a:r>
            <a:r>
              <a:rPr lang="en-US" dirty="0" err="1"/>
              <a:t>Socială</a:t>
            </a:r>
            <a:r>
              <a:rPr lang="en-US" dirty="0"/>
              <a:t>, (1), 33–47</a:t>
            </a:r>
            <a:endParaRPr lang="sv-SE" dirty="0"/>
          </a:p>
          <a:p>
            <a:r>
              <a:rPr lang="en-GB" dirty="0"/>
              <a:t>Dahle, R. (2012). Social work: A history of gender and class in the profession. </a:t>
            </a:r>
            <a:r>
              <a:rPr lang="en-GB" i="1" dirty="0"/>
              <a:t>Ephemera,</a:t>
            </a:r>
            <a:r>
              <a:rPr lang="en-GB" dirty="0"/>
              <a:t> </a:t>
            </a:r>
            <a:r>
              <a:rPr lang="en-GB" i="1" dirty="0"/>
              <a:t>12</a:t>
            </a:r>
            <a:r>
              <a:rPr lang="en-GB" dirty="0"/>
              <a:t>(3), 309–326.</a:t>
            </a:r>
          </a:p>
          <a:p>
            <a:r>
              <a:rPr lang="sv-SE" dirty="0"/>
              <a:t>Dahlstedt, M., Gruber, S., </a:t>
            </a:r>
            <a:r>
              <a:rPr lang="sv-SE" dirty="0" err="1"/>
              <a:t>Herz</a:t>
            </a:r>
            <a:r>
              <a:rPr lang="sv-SE" dirty="0"/>
              <a:t>, M., &amp; </a:t>
            </a:r>
            <a:r>
              <a:rPr lang="sv-SE" dirty="0" err="1"/>
              <a:t>Lalander</a:t>
            </a:r>
            <a:r>
              <a:rPr lang="sv-SE" dirty="0"/>
              <a:t>, P. (2020). Förord: Kritiska sociala arbeten. </a:t>
            </a:r>
            <a:r>
              <a:rPr lang="sv-SE" i="1" dirty="0"/>
              <a:t>Socialvetenskaplig tidskrift</a:t>
            </a:r>
            <a:r>
              <a:rPr lang="sv-SE" dirty="0"/>
              <a:t>, </a:t>
            </a:r>
            <a:r>
              <a:rPr lang="sv-SE" i="1" dirty="0"/>
              <a:t>27</a:t>
            </a:r>
            <a:r>
              <a:rPr lang="sv-SE" dirty="0"/>
              <a:t>(3-4), 199-206.</a:t>
            </a:r>
            <a:endParaRPr lang="en-GB" dirty="0"/>
          </a:p>
          <a:p>
            <a:r>
              <a:rPr lang="en-US" dirty="0"/>
              <a:t>Freund, A., Cohen, A., Blit-Cohen, E., &amp; Dehan, N. (2017). Professional socialization and commitment to the profession in social work students: A longitudinal study exploring the effect of attitudes, perception of the profession, teaching, training, and supervision. Journal of Social Work, 17(6), 635-658.</a:t>
            </a:r>
            <a:endParaRPr lang="en-GB" dirty="0"/>
          </a:p>
          <a:p>
            <a:r>
              <a:rPr lang="en-GB" dirty="0"/>
              <a:t>Goffman, E. (1986). </a:t>
            </a:r>
            <a:r>
              <a:rPr lang="en-GB" i="1" dirty="0"/>
              <a:t>Frame analysis: an essay on the organization of experience</a:t>
            </a:r>
            <a:r>
              <a:rPr lang="en-GB" dirty="0"/>
              <a:t> (Northeastern Univ. Press ed.). Northeastern Univ. Press.</a:t>
            </a:r>
          </a:p>
          <a:p>
            <a:r>
              <a:rPr lang="en-US" dirty="0"/>
              <a:t>Miller, S. E. (2013). Professional socialization: A bridge between the explicit and implicit curricula. Journal of Social Work Education, 49(3), 368-386. </a:t>
            </a:r>
          </a:p>
          <a:p>
            <a:r>
              <a:rPr lang="en-US" dirty="0"/>
              <a:t>Moorhead, B. (2019). Transition and Adjustment to Professional Identity as a Newly Qualified Social Worker. Australian Social Work, 72(2), 206–218.</a:t>
            </a:r>
          </a:p>
          <a:p>
            <a:r>
              <a:rPr lang="en-US" dirty="0"/>
              <a:t>Tham, P., &amp; Lynch, D. (2014). Prepared for practice? Graduating social work students' reflections on their education, competence and skills. Social Work Education, 33(6), 704-717. </a:t>
            </a:r>
          </a:p>
          <a:p>
            <a:r>
              <a:rPr lang="en-US" dirty="0"/>
              <a:t>Tham, P., &amp; Lynch, D. (2019). ‘Lost in transition?’–Newly educated social workers’ reflections on their first months in practice. European Journal of Social Work, 22(3), 400-411.</a:t>
            </a:r>
          </a:p>
          <a:p>
            <a:r>
              <a:rPr lang="en-US" dirty="0"/>
              <a:t>Terum, L. I., &amp; Heggen, K. (2016). Identification with the Social Work Profession: The Impact of Education. The British Journal of Social Work, 46(4), 839-854</a:t>
            </a:r>
            <a:endParaRPr lang="en-GB" dirty="0"/>
          </a:p>
          <a:p>
            <a:r>
              <a:rPr lang="sv-SE" dirty="0"/>
              <a:t>Salonen, T., &amp; Panican, A. (2021). </a:t>
            </a:r>
            <a:r>
              <a:rPr lang="sv-SE" i="1" dirty="0"/>
              <a:t>Genomlysning av socionomfältet. Nuläge och prognoser om socionomers utbildning och arbetsmarknad. </a:t>
            </a:r>
            <a:r>
              <a:rPr lang="en-US" dirty="0"/>
              <a:t>Research Reports in Social Work 2021:6. </a:t>
            </a:r>
            <a:r>
              <a:rPr lang="en-GB" dirty="0"/>
              <a:t>School of Social Work, Lund University. </a:t>
            </a:r>
          </a:p>
          <a:p>
            <a:r>
              <a:rPr lang="en-US" dirty="0"/>
              <a:t>Segal-Engelchin, D., Kaufman, R., Huss, E., &amp; Amos, O. (2017). Impacts of an Intensive Macro-Oriented Social Work </a:t>
            </a:r>
            <a:r>
              <a:rPr lang="en-US" dirty="0" err="1"/>
              <a:t>Programme</a:t>
            </a:r>
            <a:r>
              <a:rPr lang="en-US" dirty="0"/>
              <a:t> on First-Year Students’ Values, Practice Preferences and Sense of Practice Competence. British Journal of Social Work, 47(8), 2346-2363.</a:t>
            </a:r>
            <a:endParaRPr lang="en-GB" dirty="0"/>
          </a:p>
          <a:p>
            <a:r>
              <a:rPr lang="en-GB" dirty="0"/>
              <a:t>Wulff, H. (2002). Yo-yo fieldwork: Mobility and time in a multi-local study of dance in Ireland. </a:t>
            </a:r>
            <a:r>
              <a:rPr lang="sv-SE" i="1" dirty="0" err="1"/>
              <a:t>Anthropological</a:t>
            </a:r>
            <a:r>
              <a:rPr lang="sv-SE" i="1" dirty="0"/>
              <a:t> Journal on European Cultures,</a:t>
            </a:r>
            <a:r>
              <a:rPr lang="sv-SE" dirty="0"/>
              <a:t> 117-136.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08414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A82E5-53B5-495E-8A21-872E90362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Introduktion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5A4CE-9672-4A43-9191-E9948C3B8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Socionomer utgör en viktig yrkesgrupp för den svenska välfärden</a:t>
            </a:r>
          </a:p>
          <a:p>
            <a:r>
              <a:rPr lang="sv-SE" sz="2400" dirty="0"/>
              <a:t>Samhällsförändringar medför utmaningar för socionomens arbete (Börjeson, 2021, s. 21-22; Dahlstedt et al. 2020)</a:t>
            </a:r>
          </a:p>
          <a:p>
            <a:r>
              <a:rPr lang="sv-SE" sz="2400" dirty="0"/>
              <a:t>Påfrestande arbetsmiljö</a:t>
            </a:r>
          </a:p>
          <a:p>
            <a:r>
              <a:rPr lang="sv-SE" sz="2400" dirty="0"/>
              <a:t>Socionomutbildningen är trots detta populär, och antalet socionomer har ökat från 20 000 till dryga 40 000 mellan 1990-2019 (se Salonen &amp; Panican, 2021, s. 19).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3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A72A7-4B4F-45DF-BFC7-A5613ED1A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Tidigare forskning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87B8F-DECD-43B7-AE23-3079FB411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 dirty="0"/>
              <a:t>Studier om professionell socialisering av studenter i socialt arbete är i stor utsträckning kvantitativ</a:t>
            </a:r>
            <a:r>
              <a:rPr lang="en-US" sz="2400" dirty="0"/>
              <a:t> (t. ex. </a:t>
            </a:r>
            <a:r>
              <a:rPr lang="da-DK" sz="2400" dirty="0"/>
              <a:t>Freund et al. 2017; Miller, 2013; Segal-Engelchin et al. 2017; Terum &amp; Heggen, 2016)</a:t>
            </a:r>
            <a:endParaRPr lang="sv-SE" sz="2400" dirty="0"/>
          </a:p>
          <a:p>
            <a:r>
              <a:rPr lang="sv-SE" sz="2400" dirty="0"/>
              <a:t>Praktiska inslag är viktiga för att socionomstudenter ska känna sig förberedda att arbeta och övergången till praktiken kan vara utmanande (Campanini et al. 2012; Moorhead, 2019; Tham &amp; Lynch, 2014; 2019)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1156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3FD5F-1DCC-4F54-B1DB-042AB1780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Syfte och frågeställningar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0915A-EA2C-4BB2-A12F-9A9B85560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z="2800" dirty="0"/>
              <a:t>Syftet med avhandlingen var att undersöka socionomstudenters professionella socialisering. Detta gjorde jag med etnografisk metod och ett ram-perspektiv (Goffman, 1986).</a:t>
            </a:r>
          </a:p>
          <a:p>
            <a:pPr lvl="1"/>
            <a:r>
              <a:rPr lang="sv-SE" sz="2400" dirty="0"/>
              <a:t>Vilka ramar använder socionomstudenter för att förstå det sociala arbetets praktik, och hur förändras dessa ramar över tid? </a:t>
            </a:r>
          </a:p>
          <a:p>
            <a:pPr lvl="1"/>
            <a:r>
              <a:rPr lang="sv-SE" sz="2400" dirty="0"/>
              <a:t>Vilka resurser använder socionomstudenter för att konstruera ramar?</a:t>
            </a:r>
          </a:p>
          <a:p>
            <a:pPr lvl="1"/>
            <a:r>
              <a:rPr lang="sv-SE" sz="2400" dirty="0"/>
              <a:t>Hur gör socionomstudenter gränsarbete mot angränsande yrkesgrupper?</a:t>
            </a:r>
          </a:p>
          <a:p>
            <a:pPr marL="0" lv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5400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001E0-91EB-4CF1-B57C-3162E5712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Etnografisk metod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D33CF-F79A-4CBC-AC54-AF5B18340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v-SE" sz="2400" dirty="0"/>
              <a:t>Deltagande observation på campus och online (under Covid) på ett lärosäte</a:t>
            </a:r>
          </a:p>
          <a:p>
            <a:r>
              <a:rPr lang="sv-SE" sz="2400" dirty="0"/>
              <a:t>Följt 20 studenter från programstart till och med VFU på termin fem</a:t>
            </a:r>
          </a:p>
          <a:p>
            <a:r>
              <a:rPr lang="sv-SE" sz="2400" dirty="0"/>
              <a:t>Ett jojo-fältarbete (Wulff, 2002): första, (campus och online), början på tredje (online), slutet på fjärde (campus) och femte terminen (online)</a:t>
            </a:r>
          </a:p>
          <a:p>
            <a:r>
              <a:rPr lang="sv-SE" sz="2400" dirty="0"/>
              <a:t>Deltagande observation på 58 seminarier och 30 föreläsningar, samt umgåtts med studenter mellan undervisning på campus (totalt ca 270h observationer)</a:t>
            </a:r>
          </a:p>
          <a:p>
            <a:r>
              <a:rPr lang="sv-SE" sz="2400" dirty="0"/>
              <a:t>Totalt 25 intervjuer med nio studenter: innan programstart, slutet på första terminen och slutet på femte terminen</a:t>
            </a:r>
          </a:p>
        </p:txBody>
      </p:sp>
    </p:spTree>
    <p:extLst>
      <p:ext uri="{BB962C8B-B14F-4D97-AF65-F5344CB8AC3E}">
        <p14:creationId xmlns:p14="http://schemas.microsoft.com/office/powerpoint/2010/main" val="183841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111C3-4B18-40B1-8672-419C8EBF6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Teori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B3587-C86D-4496-B2C6-0A1BA238D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Symbolisk interaktionism = människor handlar baserat på den mening de tillskriver sociala objekt (Blumer, 1969)</a:t>
            </a:r>
          </a:p>
          <a:p>
            <a:r>
              <a:rPr lang="en-US" sz="2400" dirty="0"/>
              <a:t>Ram = </a:t>
            </a:r>
            <a:r>
              <a:rPr lang="sv-SE" sz="2400" dirty="0"/>
              <a:t>tolkningschema som låter personer svara på frågan ”vad är det som pågår här?” (Goffman, 1986, s. 21, min övers.)</a:t>
            </a:r>
          </a:p>
          <a:p>
            <a:r>
              <a:rPr lang="sv-SE" sz="2400" dirty="0"/>
              <a:t>Laminering = extra tolkningslager på en ram som ändrar dess mening något</a:t>
            </a:r>
          </a:p>
          <a:p>
            <a:r>
              <a:rPr lang="sv-SE" sz="2400" dirty="0"/>
              <a:t>Medför normer (hur ska det göras/kännas), riktar uppmärksamhet (in-</a:t>
            </a:r>
            <a:r>
              <a:rPr lang="sv-SE" sz="2400" dirty="0" err="1"/>
              <a:t>frame</a:t>
            </a:r>
            <a:r>
              <a:rPr lang="sv-SE" sz="2400" dirty="0"/>
              <a:t>/</a:t>
            </a:r>
            <a:r>
              <a:rPr lang="sv-SE" sz="2400" dirty="0" err="1"/>
              <a:t>out</a:t>
            </a:r>
            <a:r>
              <a:rPr lang="sv-SE" sz="2400" dirty="0"/>
              <a:t>-of-</a:t>
            </a:r>
            <a:r>
              <a:rPr lang="sv-SE" sz="2400" dirty="0" err="1"/>
              <a:t>frame</a:t>
            </a:r>
            <a:r>
              <a:rPr lang="sv-SE" sz="2400" dirty="0"/>
              <a:t>), vägleder gränsarbete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818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E7E20-80B3-4E5B-8921-670F4E6CB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Teori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2E501-5276-42C3-ABAD-66155A26A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 dirty="0"/>
              <a:t>Professionell socialisering innebär att konstruera en uppsättning ramar och lamineringar som är viktiga för den professionella praktiken </a:t>
            </a:r>
          </a:p>
          <a:p>
            <a:r>
              <a:rPr lang="sv-SE" sz="2400" dirty="0"/>
              <a:t>Ramar och lamineringar konstrueras genom identitetsresurser</a:t>
            </a:r>
          </a:p>
          <a:p>
            <a:r>
              <a:rPr lang="sv-SE" sz="2400" dirty="0"/>
              <a:t>Personliga, kunskaps- och relationella resurser</a:t>
            </a:r>
          </a:p>
          <a:p>
            <a:r>
              <a:rPr lang="sv-SE" sz="2400" dirty="0"/>
              <a:t>Positionering mot ramar: utforskning, distansering och omfamning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1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BB129-E1BA-44F9-AACC-948DACBAA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4. Resultat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98EF0-9153-488C-88C5-6D86C94BD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Socionomstudenters professionella socialisering bestod av olika faser: start, orientering, ambivalens och praktik</a:t>
            </a:r>
          </a:p>
          <a:p>
            <a:r>
              <a:rPr lang="sv-SE" sz="2400" dirty="0"/>
              <a:t>Varje fas kännetecknades av att studenterna konstruerade vissa ramar och lamineringar med identitetsresurser som de hade tillgång till</a:t>
            </a:r>
          </a:p>
          <a:p>
            <a:r>
              <a:rPr lang="sv-SE" sz="2400" dirty="0"/>
              <a:t>Dessa ramar och lamineringar påverkade hur studenterna såg på tre domäner i det sociala arbetets praktik: angränsande yrkesgrupper, arbetssubjekt och åtgärder</a:t>
            </a:r>
          </a:p>
        </p:txBody>
      </p:sp>
    </p:spTree>
    <p:extLst>
      <p:ext uri="{BB962C8B-B14F-4D97-AF65-F5344CB8AC3E}">
        <p14:creationId xmlns:p14="http://schemas.microsoft.com/office/powerpoint/2010/main" val="1221945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F76DDF4-EF42-4B23-95B8-3C2F07300E69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36080345"/>
              </p:ext>
            </p:extLst>
          </p:nvPr>
        </p:nvGraphicFramePr>
        <p:xfrm>
          <a:off x="427214" y="558696"/>
          <a:ext cx="11337571" cy="59427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2421">
                  <a:extLst>
                    <a:ext uri="{9D8B030D-6E8A-4147-A177-3AD203B41FA5}">
                      <a16:colId xmlns:a16="http://schemas.microsoft.com/office/drawing/2014/main" val="3108724626"/>
                    </a:ext>
                  </a:extLst>
                </a:gridCol>
                <a:gridCol w="1321904">
                  <a:extLst>
                    <a:ext uri="{9D8B030D-6E8A-4147-A177-3AD203B41FA5}">
                      <a16:colId xmlns:a16="http://schemas.microsoft.com/office/drawing/2014/main" val="3866709183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3814938995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432881516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684715464"/>
                    </a:ext>
                  </a:extLst>
                </a:gridCol>
                <a:gridCol w="3073046">
                  <a:extLst>
                    <a:ext uri="{9D8B030D-6E8A-4147-A177-3AD203B41FA5}">
                      <a16:colId xmlns:a16="http://schemas.microsoft.com/office/drawing/2014/main" val="13864404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 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cap="all" dirty="0">
                          <a:effectLst/>
                        </a:rPr>
                        <a:t> 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cap="all" dirty="0">
                          <a:effectLst/>
                        </a:rPr>
                        <a:t>Start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cap="all" dirty="0">
                          <a:effectLst/>
                        </a:rPr>
                        <a:t>Orientering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cap="all">
                          <a:effectLst/>
                        </a:rPr>
                        <a:t>Ambivalens</a:t>
                      </a:r>
                      <a:endParaRPr lang="sv-SE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cap="all">
                          <a:effectLst/>
                        </a:rPr>
                        <a:t>Praktik</a:t>
                      </a:r>
                      <a:endParaRPr lang="sv-SE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extLst>
                  <a:ext uri="{0D108BD9-81ED-4DB2-BD59-A6C34878D82A}">
                    <a16:rowId xmlns:a16="http://schemas.microsoft.com/office/drawing/2014/main" val="1181736916"/>
                  </a:ext>
                </a:extLst>
              </a:tr>
              <a:tr h="406283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cap="all" dirty="0">
                          <a:effectLst/>
                        </a:rPr>
                        <a:t>Ram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 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b="1" dirty="0">
                          <a:effectLst/>
                        </a:rPr>
                        <a:t>hjälpande</a:t>
                      </a:r>
                      <a:endParaRPr lang="sv-SE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b="1" dirty="0">
                          <a:effectLst/>
                        </a:rPr>
                        <a:t>hjälpande</a:t>
                      </a:r>
                      <a:endParaRPr lang="sv-SE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b="1" dirty="0">
                          <a:effectLst/>
                        </a:rPr>
                        <a:t>hjälpande</a:t>
                      </a: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b="1" dirty="0">
                          <a:effectLst/>
                        </a:rPr>
                        <a:t>byråkratisk</a:t>
                      </a:r>
                      <a:endParaRPr lang="sv-SE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b="1" dirty="0">
                          <a:effectLst/>
                        </a:rPr>
                        <a:t>hjälpande</a:t>
                      </a: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b="1" dirty="0">
                          <a:effectLst/>
                        </a:rPr>
                        <a:t>byråkratisk</a:t>
                      </a:r>
                      <a:endParaRPr lang="sv-SE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extLst>
                  <a:ext uri="{0D108BD9-81ED-4DB2-BD59-A6C34878D82A}">
                    <a16:rowId xmlns:a16="http://schemas.microsoft.com/office/drawing/2014/main" val="1710501535"/>
                  </a:ext>
                </a:extLst>
              </a:tr>
              <a:tr h="406283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cap="all" dirty="0">
                          <a:effectLst/>
                        </a:rPr>
                        <a:t>Laminering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 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i="1" dirty="0">
                          <a:effectLst/>
                        </a:rPr>
                        <a:t>individuell</a:t>
                      </a:r>
                      <a:endParaRPr lang="sv-SE" sz="16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i="1" dirty="0">
                          <a:effectLst/>
                        </a:rPr>
                        <a:t>samhälls­vetenskaplig</a:t>
                      </a:r>
                      <a:endParaRPr lang="sv-SE" sz="16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i="1" dirty="0">
                          <a:effectLst/>
                        </a:rPr>
                        <a:t>beteendevetenskaplig</a:t>
                      </a:r>
                      <a:endParaRPr lang="sv-SE" sz="16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i="1" dirty="0">
                          <a:effectLst/>
                        </a:rPr>
                        <a:t>emotionell</a:t>
                      </a: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i="1" dirty="0">
                          <a:effectLst/>
                        </a:rPr>
                        <a:t>sammanbindande</a:t>
                      </a:r>
                      <a:endParaRPr lang="sv-SE" sz="16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extLst>
                  <a:ext uri="{0D108BD9-81ED-4DB2-BD59-A6C34878D82A}">
                    <a16:rowId xmlns:a16="http://schemas.microsoft.com/office/drawing/2014/main" val="1838938020"/>
                  </a:ext>
                </a:extLst>
              </a:tr>
              <a:tr h="510333"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cap="all" dirty="0">
                          <a:effectLst/>
                        </a:rPr>
                        <a:t>Resurs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personliga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samhällssyn</a:t>
                      </a: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allätarsmak</a:t>
                      </a: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personliga egenskaper</a:t>
                      </a: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</a:rPr>
                        <a:t>-</a:t>
                      </a:r>
                      <a:endParaRPr lang="sv-S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800">
                          <a:effectLst/>
                        </a:rPr>
                        <a:t>-</a:t>
                      </a:r>
                      <a:endParaRPr lang="sv-S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v-SE" sz="1800" dirty="0">
                          <a:effectLst/>
                        </a:rPr>
                        <a:t>-</a:t>
                      </a:r>
                      <a:endParaRPr lang="sv-S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extLst>
                  <a:ext uri="{0D108BD9-81ED-4DB2-BD59-A6C34878D82A}">
                    <a16:rowId xmlns:a16="http://schemas.microsoft.com/office/drawing/2014/main" val="782033743"/>
                  </a:ext>
                </a:extLst>
              </a:tr>
              <a:tr h="8074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kunskap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arbetslivserfarenhet</a:t>
                      </a: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utsatthetserfarenhet</a:t>
                      </a: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samhällsvetenskap</a:t>
                      </a:r>
                      <a:endParaRPr lang="sv-SE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beteendevetenskap</a:t>
                      </a: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juridik</a:t>
                      </a: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dokumentering</a:t>
                      </a: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praktisk erfarenhet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extLst>
                  <a:ext uri="{0D108BD9-81ED-4DB2-BD59-A6C34878D82A}">
                    <a16:rowId xmlns:a16="http://schemas.microsoft.com/office/drawing/2014/main" val="1148250480"/>
                  </a:ext>
                </a:extLst>
              </a:tr>
              <a:tr h="4062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relationella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vänner och familj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lärare</a:t>
                      </a: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studenter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lärare</a:t>
                      </a: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studenter</a:t>
                      </a:r>
                      <a:endParaRPr lang="sv-SE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kollegor</a:t>
                      </a: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samverkanspartners</a:t>
                      </a:r>
                      <a:endParaRPr lang="sv-SE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extLst>
                  <a:ext uri="{0D108BD9-81ED-4DB2-BD59-A6C34878D82A}">
                    <a16:rowId xmlns:a16="http://schemas.microsoft.com/office/drawing/2014/main" val="2149994791"/>
                  </a:ext>
                </a:extLst>
              </a:tr>
              <a:tr h="540010"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cap="all" dirty="0">
                          <a:effectLst/>
                        </a:rPr>
                        <a:t>Domän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Angränsande yrkesgrupper</a:t>
                      </a:r>
                      <a:endParaRPr lang="sv-SE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smala</a:t>
                      </a: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statusfokuserade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45720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v-SE" sz="1800" dirty="0">
                          <a:effectLst/>
                        </a:rPr>
                        <a:t>-</a:t>
                      </a:r>
                      <a:endParaRPr lang="sv-S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diagnosticerande</a:t>
                      </a: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konkurrenter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personer</a:t>
                      </a: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okänsliga</a:t>
                      </a: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överordnade</a:t>
                      </a:r>
                      <a:endParaRPr lang="sv-SE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extLst>
                  <a:ext uri="{0D108BD9-81ED-4DB2-BD59-A6C34878D82A}">
                    <a16:rowId xmlns:a16="http://schemas.microsoft.com/office/drawing/2014/main" val="3996465366"/>
                  </a:ext>
                </a:extLst>
              </a:tr>
              <a:tr h="5400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Arbetssubjekt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hjälpbehövande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socialt utsatt</a:t>
                      </a: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mångfacetterat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objekt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person</a:t>
                      </a: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missbelåtet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extLst>
                  <a:ext uri="{0D108BD9-81ED-4DB2-BD59-A6C34878D82A}">
                    <a16:rowId xmlns:a16="http://schemas.microsoft.com/office/drawing/2014/main" val="3339562732"/>
                  </a:ext>
                </a:extLst>
              </a:tr>
              <a:tr h="12301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>
                          <a:effectLst/>
                        </a:rPr>
                        <a:t>Åtgärder</a:t>
                      </a:r>
                      <a:endParaRPr lang="sv-SE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personliga möten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varierande i handlingsutrymme</a:t>
                      </a: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situationsanpassade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myndighetsutövning</a:t>
                      </a: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frånvaro av lagar och riktlinjer</a:t>
                      </a: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samtalsbaserade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regelstyrda</a:t>
                      </a: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metodflexibla</a:t>
                      </a:r>
                    </a:p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situationsanpassade</a:t>
                      </a:r>
                      <a:endParaRPr lang="sv-S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4451" marR="34451" marT="82778" marB="82778" anchor="ctr"/>
                </a:tc>
                <a:extLst>
                  <a:ext uri="{0D108BD9-81ED-4DB2-BD59-A6C34878D82A}">
                    <a16:rowId xmlns:a16="http://schemas.microsoft.com/office/drawing/2014/main" val="3885097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67671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3000</TotalTime>
  <Words>1239</Words>
  <Application>Microsoft Office PowerPoint</Application>
  <PresentationFormat>Bredbild</PresentationFormat>
  <Paragraphs>139</Paragraphs>
  <Slides>11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7" baseType="lpstr">
      <vt:lpstr>Calibri</vt:lpstr>
      <vt:lpstr>Times New Roman</vt:lpstr>
      <vt:lpstr>Tw Cen MT</vt:lpstr>
      <vt:lpstr>Tw Cen MT Condensed</vt:lpstr>
      <vt:lpstr>Wingdings 3</vt:lpstr>
      <vt:lpstr>Integral</vt:lpstr>
      <vt:lpstr>Den ideal(istisk)a byråkraten</vt:lpstr>
      <vt:lpstr>Introduktion</vt:lpstr>
      <vt:lpstr>Tidigare forskning</vt:lpstr>
      <vt:lpstr>Syfte och frågeställningar</vt:lpstr>
      <vt:lpstr>Etnografisk metod</vt:lpstr>
      <vt:lpstr>Teori</vt:lpstr>
      <vt:lpstr>Teori</vt:lpstr>
      <vt:lpstr>4. Resultat</vt:lpstr>
      <vt:lpstr>PowerPoint-presentation</vt:lpstr>
      <vt:lpstr>Slutsatser</vt:lpstr>
      <vt:lpstr>Referenser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 idealistiska byråkraten</dc:title>
  <dc:creator>Johan Fagerberg</dc:creator>
  <cp:lastModifiedBy>Alexandru Panican</cp:lastModifiedBy>
  <cp:revision>69</cp:revision>
  <dcterms:created xsi:type="dcterms:W3CDTF">2024-09-02T12:57:35Z</dcterms:created>
  <dcterms:modified xsi:type="dcterms:W3CDTF">2024-11-12T13:00:42Z</dcterms:modified>
</cp:coreProperties>
</file>