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56" r:id="rId5"/>
    <p:sldId id="262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9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2874-C93E-6C49-A46B-D6F67205CB9F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7F466-8933-B646-A4F8-59FF6528DA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04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71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F43F1-A66A-C064-E1EE-942CAC905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CD7186-DB07-CEFA-5B49-11C02AFE4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86AE0F-81FC-B002-9983-29C9BB15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65D5BD-BD2C-85B1-AB7E-1B6CE9EE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E48348-F0E9-B750-8E1C-53664ABA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22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BCB7DA-60E6-43F3-22E2-6D3C84D1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323D5B7-059E-46FF-5587-5AC03154A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DCDA5C-34C0-DAC7-2DD6-94E02A83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BA331E-0575-B06C-B964-2F7524C3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7DA84F-5E50-AEC0-A673-C7318AC7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81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5E56396-B807-93B2-644B-557735DF1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3C04A5-2636-83F5-4BE2-DA680D3F3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E8D655-666D-6523-06CC-AAA02DBF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2D31A-273E-2639-799F-98D2F65F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C5A745-1479-8362-2D88-C7A6DE9B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24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9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AD2DA1-7942-D960-2232-817C5D7D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BFEB14-730A-73CA-252C-D8398004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729277-3806-87B4-4C83-C5D86235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65D096-43C6-9E99-D1DA-FC63C0F2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D0EF52-D65F-5A38-1C02-43340203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79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480972-C338-21D7-0DEA-0280D4C5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576087-4832-65D4-2792-C7FE0B038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61C0AD-9DF6-C36C-DF72-85EC52C9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2D3CAA-24FF-A980-79DA-07EF79BF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5B206A-31F4-CA0E-B43E-FBC9AADE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89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47F947-E725-9800-FFC1-D2E44539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49D20D-3677-4DC5-26DE-AF15F7292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E68272-E239-DE97-A8EE-BE8AF22FE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CDC24A-781E-1DB4-40A6-14E1160C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922FCF-4B19-A665-7D1C-AF796D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6FAA0D-1501-727A-0917-E26A4053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27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C17962-7C95-4EBB-78DD-5145AE60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575790-6823-CABB-882B-57AEE245D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4C02FF-6209-3CB5-C6F3-38A9B6891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8E7CCC-630A-0A00-3C85-FD84ED516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2121372-F526-2327-878E-557FE1A81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6AF0BB4-7DBA-56E6-7790-B69B5CC3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84D0592-D4D6-5454-E64A-2262BEB6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D193FCB-7CA2-9E29-700E-30221E84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08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7643AC-34B6-5781-21A6-A0703200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59C76B-A025-B00D-A9A2-D9125CA5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DCF92F-5C49-FEDD-5252-E344C92E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3FB0F22-A46D-6FA7-BBCF-509F88E3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5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6174F2-B974-550C-7DE6-9AEA2ADC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22198A-0FDD-573C-E2DF-E3F198E4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180995-8DE8-2BEB-3A4C-531608D9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04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DC85A-08EB-D0B4-9753-4B076A0F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4196BD-B9E9-B547-FE5B-2C3C261BF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6EAAE5-E4FE-1F1B-0BE9-8675B85F8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9A906D-5113-C385-9628-E3F21281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22B3F5E-362F-FE90-A4A3-551AFCD1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BF87580-AB0C-CC7C-A346-7D8348D5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21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7DA26C-4631-5AB4-872F-D8FFA228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0E3FE71-1202-B345-51E6-EB0D83B0F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172A75-4F8E-90F4-7266-067034777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AB79A4-2EF0-9550-7F1A-C9C4ECF5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E793C9-EFE7-608A-BDA6-FB827504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634ED1-773D-77B8-15FB-8421E19E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39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7EACF31-8431-61B8-FF18-B457008C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9CC5DA-3BC5-B893-66C2-B1FEFA8D3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8B7869-C0A4-F0F8-6E2A-F338675C2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A5744-501C-9148-B7AB-FB9054F96997}" type="datetimeFigureOut">
              <a:rPr lang="sv-SE" smtClean="0"/>
              <a:t>2024-11-03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0B38AE-C077-25D5-4BAF-1C35AAAEB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865B54-748F-74F9-3ECC-8DB418A16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AE601F-8A65-8540-87C1-A127FE86E7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7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E1DA38-4CEE-9F18-0619-9A70DBB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665" y="1680856"/>
            <a:ext cx="5447335" cy="863597"/>
          </a:xfrm>
        </p:spPr>
        <p:txBody>
          <a:bodyPr/>
          <a:lstStyle/>
          <a:p>
            <a:r>
              <a:rPr lang="sv-SE" sz="2400" dirty="0">
                <a:solidFill>
                  <a:srgbClr val="826300"/>
                </a:solidFill>
              </a:rPr>
              <a:t>PAR - en metodologisk utgångspunkt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BDB374-CEE0-6228-0F89-58F264C31B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4665" y="2351599"/>
            <a:ext cx="5383835" cy="787401"/>
          </a:xfrm>
        </p:spPr>
        <p:txBody>
          <a:bodyPr/>
          <a:lstStyle/>
          <a:p>
            <a:r>
              <a:rPr lang="sv-SE" sz="1000" b="0" dirty="0">
                <a:solidFill>
                  <a:srgbClr val="826300"/>
                </a:solidFill>
              </a:rPr>
              <a:t>Magdalena </a:t>
            </a:r>
            <a:r>
              <a:rPr lang="sv-SE" sz="1000" b="0" dirty="0" err="1">
                <a:solidFill>
                  <a:srgbClr val="826300"/>
                </a:solidFill>
              </a:rPr>
              <a:t>elmersjö</a:t>
            </a:r>
            <a:r>
              <a:rPr lang="sv-SE" sz="1000" b="0" dirty="0">
                <a:solidFill>
                  <a:srgbClr val="826300"/>
                </a:solidFill>
              </a:rPr>
              <a:t>, socionom, docent i socialt arbete, </a:t>
            </a:r>
            <a:r>
              <a:rPr lang="sv-SE" sz="1000" b="0" dirty="0" err="1">
                <a:solidFill>
                  <a:srgbClr val="826300"/>
                </a:solidFill>
              </a:rPr>
              <a:t>Sh</a:t>
            </a:r>
            <a:endParaRPr lang="sv-SE" sz="1000" b="0" dirty="0">
              <a:solidFill>
                <a:srgbClr val="826300"/>
              </a:solidFill>
            </a:endParaRPr>
          </a:p>
          <a:p>
            <a:r>
              <a:rPr lang="sv-SE" sz="1000" b="0" dirty="0">
                <a:solidFill>
                  <a:srgbClr val="826300"/>
                </a:solidFill>
              </a:rPr>
              <a:t>Katarina Hollertz, socionom, docent i socialt arbete, GU </a:t>
            </a:r>
          </a:p>
          <a:p>
            <a:r>
              <a:rPr lang="sv-SE" sz="1000" b="0" dirty="0">
                <a:solidFill>
                  <a:srgbClr val="826300"/>
                </a:solidFill>
              </a:rPr>
              <a:t>Sara Hultqvist, socionom docent i socialt arbete, </a:t>
            </a:r>
            <a:r>
              <a:rPr lang="sv-SE" sz="1000" b="0" dirty="0" err="1">
                <a:solidFill>
                  <a:srgbClr val="826300"/>
                </a:solidFill>
              </a:rPr>
              <a:t>Lu</a:t>
            </a:r>
            <a:r>
              <a:rPr lang="sv-SE" sz="1000" b="0" dirty="0">
                <a:solidFill>
                  <a:srgbClr val="826300"/>
                </a:solidFill>
              </a:rPr>
              <a:t> 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2E492D4-DE0B-2A71-B577-31325429499A}"/>
              </a:ext>
            </a:extLst>
          </p:cNvPr>
          <p:cNvSpPr txBox="1"/>
          <p:nvPr/>
        </p:nvSpPr>
        <p:spPr>
          <a:xfrm>
            <a:off x="6513534" y="3429000"/>
            <a:ext cx="452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solidFill>
                  <a:srgbClr val="826300"/>
                </a:solidFill>
              </a:rPr>
              <a:t>PAR </a:t>
            </a:r>
          </a:p>
          <a:p>
            <a:endParaRPr lang="sv-SE" dirty="0">
              <a:solidFill>
                <a:srgbClr val="826300"/>
              </a:solidFill>
            </a:endParaRPr>
          </a:p>
          <a:p>
            <a:r>
              <a:rPr lang="sv-SE" sz="1800" dirty="0">
                <a:solidFill>
                  <a:srgbClr val="826300"/>
                </a:solidFill>
              </a:rPr>
              <a:t>som metodologisk </a:t>
            </a:r>
            <a:r>
              <a:rPr lang="sv-SE" sz="1800" dirty="0" err="1">
                <a:solidFill>
                  <a:srgbClr val="826300"/>
                </a:solidFill>
              </a:rPr>
              <a:t>utgångspunt</a:t>
            </a:r>
            <a:r>
              <a:rPr lang="sv-SE" sz="1800" dirty="0">
                <a:solidFill>
                  <a:srgbClr val="826300"/>
                </a:solidFill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316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2A023C3-0660-9390-BA1B-298A7575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6808"/>
          </a:xfrm>
        </p:spPr>
        <p:txBody>
          <a:bodyPr/>
          <a:lstStyle/>
          <a:p>
            <a:pPr algn="ctr"/>
            <a:r>
              <a:rPr lang="sv-SE" dirty="0"/>
              <a:t>Moralisk stress och moraliskt aktörskap i svensk äldreomsorg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384783F-E160-DEC7-3F9B-90C17EB8F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5959" y="2074778"/>
            <a:ext cx="5547841" cy="415783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E99F861-4848-5562-1AC9-F0EEA06378F4}"/>
              </a:ext>
            </a:extLst>
          </p:cNvPr>
          <p:cNvSpPr txBox="1"/>
          <p:nvPr/>
        </p:nvSpPr>
        <p:spPr>
          <a:xfrm>
            <a:off x="457200" y="2590799"/>
            <a:ext cx="3619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Tre års tillämpad välfärdsforskning tillsammans med 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tre yrkeskategorier i tre kommuner </a:t>
            </a:r>
          </a:p>
          <a:p>
            <a:pPr marL="285750" indent="-285750">
              <a:buFontTx/>
              <a:buChar char="-"/>
            </a:pPr>
            <a:r>
              <a:rPr lang="sv-SE" dirty="0"/>
              <a:t>blivande socionomer och blivande undersköterskor </a:t>
            </a:r>
          </a:p>
          <a:p>
            <a:pPr marL="285750" indent="-285750">
              <a:buFontTx/>
              <a:buChar char="-"/>
            </a:pPr>
            <a:r>
              <a:rPr lang="sv-SE" dirty="0"/>
              <a:t>konstnärer </a:t>
            </a:r>
          </a:p>
        </p:txBody>
      </p:sp>
    </p:spTree>
    <p:extLst>
      <p:ext uri="{BB962C8B-B14F-4D97-AF65-F5344CB8AC3E}">
        <p14:creationId xmlns:p14="http://schemas.microsoft.com/office/powerpoint/2010/main" val="244582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0E44EC-236A-C4C4-2439-E7C68BB2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Moralprojektets upplägg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BF3841E-CE44-635B-A87A-E55688FE3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8659" y="2269880"/>
            <a:ext cx="5474682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1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DF91FB1-189D-D7A2-D0A4-3532ECD57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188695"/>
            <a:ext cx="11802879" cy="6480610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44645C9-2CB5-C2EC-1812-9D55785B8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60" y="188695"/>
            <a:ext cx="5609165" cy="6480610"/>
          </a:xfrm>
          <a:solidFill>
            <a:schemeClr val="bg1"/>
          </a:solidFill>
          <a:effectLst>
            <a:softEdge rad="101600"/>
          </a:effectLst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sv-SE" sz="16000" b="1" dirty="0">
                <a:latin typeface="+mj-lt"/>
              </a:rPr>
              <a:t>Principer från PAR</a:t>
            </a:r>
            <a:endParaRPr lang="sv-SE" sz="16000" b="1" dirty="0">
              <a:effectLst/>
              <a:latin typeface="+mj-lt"/>
            </a:endParaRP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sv-SE" sz="8600" dirty="0">
                <a:effectLst/>
                <a:latin typeface="+mj-lt"/>
              </a:rPr>
              <a:t>Sträva efter ett likvärdigt partnerskap inom alla faser i forskningsprocessen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sv-SE" sz="8600" dirty="0">
                <a:latin typeface="+mj-lt"/>
              </a:rPr>
              <a:t> Syfta </a:t>
            </a:r>
            <a:r>
              <a:rPr lang="sv-SE" sz="8600" dirty="0">
                <a:effectLst/>
                <a:latin typeface="+mj-lt"/>
              </a:rPr>
              <a:t>till egenmakt hos de som deltar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sv-SE" sz="8600" dirty="0">
                <a:effectLst/>
                <a:latin typeface="+mj-lt"/>
              </a:rPr>
              <a:t> Ömsesidigt utbyte och lärande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sv-SE" sz="8600" dirty="0">
                <a:latin typeface="+mj-lt"/>
              </a:rPr>
              <a:t> Bidra </a:t>
            </a:r>
            <a:r>
              <a:rPr lang="sv-SE" sz="8600" dirty="0">
                <a:effectLst/>
                <a:latin typeface="+mj-lt"/>
              </a:rPr>
              <a:t>till kapacitetsbyggande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sv-SE" sz="8600" dirty="0">
                <a:latin typeface="+mj-lt"/>
              </a:rPr>
              <a:t> Balansera </a:t>
            </a:r>
            <a:r>
              <a:rPr lang="sv-SE" sz="8600" dirty="0">
                <a:effectLst/>
                <a:latin typeface="+mj-lt"/>
              </a:rPr>
              <a:t>både forskning och förändring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sv-SE" sz="8600" dirty="0">
                <a:effectLst/>
                <a:latin typeface="+mj-lt"/>
              </a:rPr>
              <a:t> Ett långsiktigt och hållbart åtagande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3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1734-1F11-5005-6BBE-FEC4F1D4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41C9FB-80EB-6BD5-B07B-ED4D5B2F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Referenser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B565242-A047-814C-A98B-6C0E1F8F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Blair, T., &amp; </a:t>
            </a:r>
            <a:r>
              <a:rPr lang="sv-SE" dirty="0" err="1"/>
              <a:t>Minkler</a:t>
            </a:r>
            <a:r>
              <a:rPr lang="sv-SE" dirty="0"/>
              <a:t>, M. (2009). </a:t>
            </a:r>
            <a:r>
              <a:rPr lang="sv-SE" dirty="0" err="1"/>
              <a:t>Participatory</a:t>
            </a:r>
            <a:r>
              <a:rPr lang="sv-SE" dirty="0"/>
              <a:t> action research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older</a:t>
            </a:r>
            <a:r>
              <a:rPr lang="sv-SE" dirty="0"/>
              <a:t> </a:t>
            </a:r>
            <a:r>
              <a:rPr lang="sv-SE" dirty="0" err="1"/>
              <a:t>adults</a:t>
            </a:r>
            <a:r>
              <a:rPr lang="sv-SE" dirty="0"/>
              <a:t>: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principles</a:t>
            </a:r>
            <a:r>
              <a:rPr lang="sv-SE" dirty="0"/>
              <a:t> in </a:t>
            </a:r>
            <a:r>
              <a:rPr lang="sv-SE" dirty="0" err="1"/>
              <a:t>practice</a:t>
            </a:r>
            <a:r>
              <a:rPr lang="sv-SE" dirty="0"/>
              <a:t>. </a:t>
            </a:r>
            <a:r>
              <a:rPr lang="sv-SE" i="1" dirty="0"/>
              <a:t>The </a:t>
            </a:r>
            <a:r>
              <a:rPr lang="sv-SE" i="1" dirty="0" err="1"/>
              <a:t>Gerontologist</a:t>
            </a:r>
            <a:r>
              <a:rPr lang="sv-SE" i="1" dirty="0"/>
              <a:t>, </a:t>
            </a:r>
            <a:r>
              <a:rPr lang="sv-SE" dirty="0"/>
              <a:t>49(5), 651-662.</a:t>
            </a:r>
          </a:p>
          <a:p>
            <a:r>
              <a:rPr lang="sv-SE" dirty="0" err="1"/>
              <a:t>Elmersjö</a:t>
            </a:r>
            <a:r>
              <a:rPr lang="sv-SE" dirty="0"/>
              <a:t>, M., Hoffmann, E., Hollertz, K., &amp; Hultqvist, S. (2022). Delaktighet i forskningsprocessen: PAR i en samtida kontext. </a:t>
            </a:r>
            <a:r>
              <a:rPr lang="sv-SE" i="1" dirty="0"/>
              <a:t>Socialvetenskaplig tidskrift, </a:t>
            </a:r>
            <a:r>
              <a:rPr lang="sv-SE" dirty="0"/>
              <a:t>29(3-4)</a:t>
            </a:r>
            <a:r>
              <a:rPr lang="sv-SE" i="1" dirty="0"/>
              <a:t>, </a:t>
            </a:r>
            <a:r>
              <a:rPr lang="sv-SE" dirty="0"/>
              <a:t>285-304.</a:t>
            </a:r>
          </a:p>
          <a:p>
            <a:r>
              <a:rPr lang="sv-SE" dirty="0"/>
              <a:t>Wallengren Lynch, M., Bengtsson, A. R., &amp; Hollertz, K. (2019). </a:t>
            </a:r>
            <a:r>
              <a:rPr lang="sv-SE" dirty="0" err="1"/>
              <a:t>Applying</a:t>
            </a:r>
            <a:r>
              <a:rPr lang="sv-SE" dirty="0"/>
              <a:t> a ‘</a:t>
            </a:r>
            <a:r>
              <a:rPr lang="sv-SE" dirty="0" err="1"/>
              <a:t>signature</a:t>
            </a:r>
            <a:r>
              <a:rPr lang="sv-SE" dirty="0"/>
              <a:t> </a:t>
            </a:r>
            <a:r>
              <a:rPr lang="sv-SE" dirty="0" err="1"/>
              <a:t>pedagogy</a:t>
            </a:r>
            <a:r>
              <a:rPr lang="sv-SE" dirty="0"/>
              <a:t>’ in the </a:t>
            </a:r>
            <a:r>
              <a:rPr lang="sv-SE" dirty="0" err="1"/>
              <a:t>teaching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critical</a:t>
            </a:r>
            <a:r>
              <a:rPr lang="sv-SE" dirty="0"/>
              <a:t> social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and </a:t>
            </a:r>
            <a:r>
              <a:rPr lang="sv-SE" dirty="0" err="1"/>
              <a:t>practice</a:t>
            </a:r>
            <a:r>
              <a:rPr lang="sv-SE" dirty="0"/>
              <a:t>. </a:t>
            </a:r>
            <a:r>
              <a:rPr lang="sv-SE" i="1" dirty="0"/>
              <a:t>Social </a:t>
            </a:r>
            <a:r>
              <a:rPr lang="sv-SE" i="1" dirty="0" err="1"/>
              <a:t>Work</a:t>
            </a:r>
            <a:r>
              <a:rPr lang="sv-SE" i="1" dirty="0"/>
              <a:t> </a:t>
            </a:r>
            <a:r>
              <a:rPr lang="sv-SE" i="1" dirty="0" err="1"/>
              <a:t>Education</a:t>
            </a:r>
            <a:r>
              <a:rPr lang="sv-SE" dirty="0"/>
              <a:t>, 38(3), 289-301.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292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224</Words>
  <Application>Microsoft Office PowerPoint</Application>
  <PresentationFormat>Bredbild</PresentationFormat>
  <Paragraphs>26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PAR - en metodologisk utgångspunkt </vt:lpstr>
      <vt:lpstr>Moralisk stress och moraliskt aktörskap i svensk äldreomsorg</vt:lpstr>
      <vt:lpstr>Moralprojektets upplägg</vt:lpstr>
      <vt:lpstr>PowerPoint-presentation</vt:lpstr>
      <vt:lpstr>Referenser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Hollertz</dc:creator>
  <cp:lastModifiedBy>Alexandru Panican</cp:lastModifiedBy>
  <cp:revision>1</cp:revision>
  <dcterms:created xsi:type="dcterms:W3CDTF">2024-10-22T08:30:21Z</dcterms:created>
  <dcterms:modified xsi:type="dcterms:W3CDTF">2024-11-03T16:23:35Z</dcterms:modified>
</cp:coreProperties>
</file>