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3" r:id="rId1"/>
  </p:sldMasterIdLst>
  <p:notesMasterIdLst>
    <p:notesMasterId r:id="rId20"/>
  </p:notesMasterIdLst>
  <p:sldIdLst>
    <p:sldId id="256" r:id="rId2"/>
    <p:sldId id="353" r:id="rId3"/>
    <p:sldId id="358" r:id="rId4"/>
    <p:sldId id="345" r:id="rId5"/>
    <p:sldId id="346" r:id="rId6"/>
    <p:sldId id="354" r:id="rId7"/>
    <p:sldId id="347" r:id="rId8"/>
    <p:sldId id="349" r:id="rId9"/>
    <p:sldId id="350" r:id="rId10"/>
    <p:sldId id="351" r:id="rId11"/>
    <p:sldId id="348" r:id="rId12"/>
    <p:sldId id="352" r:id="rId13"/>
    <p:sldId id="355" r:id="rId14"/>
    <p:sldId id="356" r:id="rId15"/>
    <p:sldId id="357" r:id="rId16"/>
    <p:sldId id="257" r:id="rId17"/>
    <p:sldId id="336" r:id="rId18"/>
    <p:sldId id="320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C5644FE5-0C02-4ACF-A5A1-A5B56782E25D}">
          <p14:sldIdLst>
            <p14:sldId id="256"/>
            <p14:sldId id="353"/>
            <p14:sldId id="358"/>
            <p14:sldId id="345"/>
            <p14:sldId id="346"/>
            <p14:sldId id="354"/>
            <p14:sldId id="347"/>
            <p14:sldId id="349"/>
            <p14:sldId id="350"/>
            <p14:sldId id="351"/>
            <p14:sldId id="348"/>
            <p14:sldId id="352"/>
            <p14:sldId id="355"/>
            <p14:sldId id="356"/>
            <p14:sldId id="357"/>
            <p14:sldId id="257"/>
            <p14:sldId id="336"/>
          </p14:sldIdLst>
        </p14:section>
        <p14:section name="Namnlöst avsnitt" id="{A66B491C-8C7B-41CB-8DCB-A577C02831DF}">
          <p14:sldIdLst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äivi Turunen" initials="PT" lastIdx="1" clrIdx="0">
    <p:extLst>
      <p:ext uri="{19B8F6BF-5375-455C-9EA6-DF929625EA0E}">
        <p15:presenceInfo xmlns:p15="http://schemas.microsoft.com/office/powerpoint/2012/main" userId="S-1-5-21-1844237615-1177238915-839522115-3692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F8C93-0A75-4AE8-8C88-DC167DD60F02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63C8ED3-6FF1-4716-B0CE-7751A6997466}">
      <dgm:prSet/>
      <dgm:spPr/>
      <dgm:t>
        <a:bodyPr/>
        <a:lstStyle/>
        <a:p>
          <a:r>
            <a:rPr lang="en-US"/>
            <a:t>Case work</a:t>
          </a:r>
        </a:p>
      </dgm:t>
    </dgm:pt>
    <dgm:pt modelId="{4FE87F8B-2935-44F5-A67B-1EB0CC132593}" type="parTrans" cxnId="{3B0D6696-77BE-4CD9-8FB2-054034355A91}">
      <dgm:prSet/>
      <dgm:spPr/>
      <dgm:t>
        <a:bodyPr/>
        <a:lstStyle/>
        <a:p>
          <a:endParaRPr lang="en-US"/>
        </a:p>
      </dgm:t>
    </dgm:pt>
    <dgm:pt modelId="{C1DA4F3C-624B-451A-9961-BD9796B8D8C4}" type="sibTrans" cxnId="{3B0D6696-77BE-4CD9-8FB2-054034355A91}">
      <dgm:prSet/>
      <dgm:spPr/>
      <dgm:t>
        <a:bodyPr/>
        <a:lstStyle/>
        <a:p>
          <a:endParaRPr lang="en-US"/>
        </a:p>
      </dgm:t>
    </dgm:pt>
    <dgm:pt modelId="{67AB2C4E-26B7-4B00-9935-D5E971588140}">
      <dgm:prSet/>
      <dgm:spPr/>
      <dgm:t>
        <a:bodyPr/>
        <a:lstStyle/>
        <a:p>
          <a:r>
            <a:rPr lang="en-US"/>
            <a:t>Group work</a:t>
          </a:r>
        </a:p>
      </dgm:t>
    </dgm:pt>
    <dgm:pt modelId="{E30B70EA-A6DD-489F-B47B-724296F29D74}" type="parTrans" cxnId="{9F2CE346-8810-47F9-A395-0EBD6260A9AB}">
      <dgm:prSet/>
      <dgm:spPr/>
      <dgm:t>
        <a:bodyPr/>
        <a:lstStyle/>
        <a:p>
          <a:endParaRPr lang="en-US"/>
        </a:p>
      </dgm:t>
    </dgm:pt>
    <dgm:pt modelId="{B6A43991-E0AD-4475-8CE5-68FA2ECF025E}" type="sibTrans" cxnId="{9F2CE346-8810-47F9-A395-0EBD6260A9AB}">
      <dgm:prSet/>
      <dgm:spPr/>
      <dgm:t>
        <a:bodyPr/>
        <a:lstStyle/>
        <a:p>
          <a:endParaRPr lang="en-US"/>
        </a:p>
      </dgm:t>
    </dgm:pt>
    <dgm:pt modelId="{8D7B5003-79B0-486B-9F77-17C08C44D2AE}">
      <dgm:prSet/>
      <dgm:spPr/>
      <dgm:t>
        <a:bodyPr/>
        <a:lstStyle/>
        <a:p>
          <a:r>
            <a:rPr lang="en-US"/>
            <a:t>Community work</a:t>
          </a:r>
        </a:p>
      </dgm:t>
    </dgm:pt>
    <dgm:pt modelId="{23747675-2F4F-4FAB-B085-A169BB746BDB}" type="parTrans" cxnId="{EB127BCE-9863-46D4-B726-FC9042D0128F}">
      <dgm:prSet/>
      <dgm:spPr/>
      <dgm:t>
        <a:bodyPr/>
        <a:lstStyle/>
        <a:p>
          <a:endParaRPr lang="en-US"/>
        </a:p>
      </dgm:t>
    </dgm:pt>
    <dgm:pt modelId="{EB59E243-C671-4B1C-A28B-4BF939EB220D}" type="sibTrans" cxnId="{EB127BCE-9863-46D4-B726-FC9042D0128F}">
      <dgm:prSet/>
      <dgm:spPr/>
      <dgm:t>
        <a:bodyPr/>
        <a:lstStyle/>
        <a:p>
          <a:endParaRPr lang="en-US"/>
        </a:p>
      </dgm:t>
    </dgm:pt>
    <dgm:pt modelId="{7F25177D-9543-4B2C-8F9C-F3D838F330B1}" type="pres">
      <dgm:prSet presAssocID="{07FF8C93-0A75-4AE8-8C88-DC167DD60F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FCA1A3-033F-4FBB-9870-B3E3D0443861}" type="pres">
      <dgm:prSet presAssocID="{363C8ED3-6FF1-4716-B0CE-7751A6997466}" presName="hierRoot1" presStyleCnt="0"/>
      <dgm:spPr/>
    </dgm:pt>
    <dgm:pt modelId="{BAC4957A-FED2-49E9-80D1-EC55648EE495}" type="pres">
      <dgm:prSet presAssocID="{363C8ED3-6FF1-4716-B0CE-7751A6997466}" presName="composite" presStyleCnt="0"/>
      <dgm:spPr/>
    </dgm:pt>
    <dgm:pt modelId="{0246EC38-4112-40E3-85FA-0CD59B0C23A9}" type="pres">
      <dgm:prSet presAssocID="{363C8ED3-6FF1-4716-B0CE-7751A6997466}" presName="background" presStyleLbl="node0" presStyleIdx="0" presStyleCnt="3"/>
      <dgm:spPr/>
    </dgm:pt>
    <dgm:pt modelId="{B35AA060-B87E-4421-AFBE-E949F3403984}" type="pres">
      <dgm:prSet presAssocID="{363C8ED3-6FF1-4716-B0CE-7751A6997466}" presName="text" presStyleLbl="fgAcc0" presStyleIdx="0" presStyleCnt="3">
        <dgm:presLayoutVars>
          <dgm:chPref val="3"/>
        </dgm:presLayoutVars>
      </dgm:prSet>
      <dgm:spPr/>
    </dgm:pt>
    <dgm:pt modelId="{2ADE0D35-7BE0-43CF-AFDD-CC8DD6D52487}" type="pres">
      <dgm:prSet presAssocID="{363C8ED3-6FF1-4716-B0CE-7751A6997466}" presName="hierChild2" presStyleCnt="0"/>
      <dgm:spPr/>
    </dgm:pt>
    <dgm:pt modelId="{E9075EC3-385B-4CB4-B1AC-BA99E7FB865B}" type="pres">
      <dgm:prSet presAssocID="{67AB2C4E-26B7-4B00-9935-D5E971588140}" presName="hierRoot1" presStyleCnt="0"/>
      <dgm:spPr/>
    </dgm:pt>
    <dgm:pt modelId="{523B564C-8805-4DC2-88D2-E2D4FEB95687}" type="pres">
      <dgm:prSet presAssocID="{67AB2C4E-26B7-4B00-9935-D5E971588140}" presName="composite" presStyleCnt="0"/>
      <dgm:spPr/>
    </dgm:pt>
    <dgm:pt modelId="{8FA696CD-27AB-4FCF-B2F7-F37171CC40AC}" type="pres">
      <dgm:prSet presAssocID="{67AB2C4E-26B7-4B00-9935-D5E971588140}" presName="background" presStyleLbl="node0" presStyleIdx="1" presStyleCnt="3"/>
      <dgm:spPr/>
    </dgm:pt>
    <dgm:pt modelId="{01F5DF69-AB34-490E-9247-BE9271C3FC7D}" type="pres">
      <dgm:prSet presAssocID="{67AB2C4E-26B7-4B00-9935-D5E971588140}" presName="text" presStyleLbl="fgAcc0" presStyleIdx="1" presStyleCnt="3">
        <dgm:presLayoutVars>
          <dgm:chPref val="3"/>
        </dgm:presLayoutVars>
      </dgm:prSet>
      <dgm:spPr/>
    </dgm:pt>
    <dgm:pt modelId="{943BDDB4-9932-4372-A319-19013EC0E011}" type="pres">
      <dgm:prSet presAssocID="{67AB2C4E-26B7-4B00-9935-D5E971588140}" presName="hierChild2" presStyleCnt="0"/>
      <dgm:spPr/>
    </dgm:pt>
    <dgm:pt modelId="{98236912-750E-4C76-8BFE-EC0506752B75}" type="pres">
      <dgm:prSet presAssocID="{8D7B5003-79B0-486B-9F77-17C08C44D2AE}" presName="hierRoot1" presStyleCnt="0"/>
      <dgm:spPr/>
    </dgm:pt>
    <dgm:pt modelId="{6838C43A-CD9E-4DBE-93A8-3BBF577CF477}" type="pres">
      <dgm:prSet presAssocID="{8D7B5003-79B0-486B-9F77-17C08C44D2AE}" presName="composite" presStyleCnt="0"/>
      <dgm:spPr/>
    </dgm:pt>
    <dgm:pt modelId="{EC277845-DDE6-4A80-B890-2DE95BA57E2F}" type="pres">
      <dgm:prSet presAssocID="{8D7B5003-79B0-486B-9F77-17C08C44D2AE}" presName="background" presStyleLbl="node0" presStyleIdx="2" presStyleCnt="3"/>
      <dgm:spPr/>
    </dgm:pt>
    <dgm:pt modelId="{F1B7B99D-D23B-4A43-B78E-206D01282187}" type="pres">
      <dgm:prSet presAssocID="{8D7B5003-79B0-486B-9F77-17C08C44D2AE}" presName="text" presStyleLbl="fgAcc0" presStyleIdx="2" presStyleCnt="3">
        <dgm:presLayoutVars>
          <dgm:chPref val="3"/>
        </dgm:presLayoutVars>
      </dgm:prSet>
      <dgm:spPr/>
    </dgm:pt>
    <dgm:pt modelId="{6786EFC9-64A8-4388-86D2-C82471EF1E41}" type="pres">
      <dgm:prSet presAssocID="{8D7B5003-79B0-486B-9F77-17C08C44D2AE}" presName="hierChild2" presStyleCnt="0"/>
      <dgm:spPr/>
    </dgm:pt>
  </dgm:ptLst>
  <dgm:cxnLst>
    <dgm:cxn modelId="{34DC5E05-209B-4E45-80C5-95EF87901876}" type="presOf" srcId="{8D7B5003-79B0-486B-9F77-17C08C44D2AE}" destId="{F1B7B99D-D23B-4A43-B78E-206D01282187}" srcOrd="0" destOrd="0" presId="urn:microsoft.com/office/officeart/2005/8/layout/hierarchy1"/>
    <dgm:cxn modelId="{41EBB11D-E2B2-4875-9059-D6A1BFDE8CA9}" type="presOf" srcId="{67AB2C4E-26B7-4B00-9935-D5E971588140}" destId="{01F5DF69-AB34-490E-9247-BE9271C3FC7D}" srcOrd="0" destOrd="0" presId="urn:microsoft.com/office/officeart/2005/8/layout/hierarchy1"/>
    <dgm:cxn modelId="{9F2CE346-8810-47F9-A395-0EBD6260A9AB}" srcId="{07FF8C93-0A75-4AE8-8C88-DC167DD60F02}" destId="{67AB2C4E-26B7-4B00-9935-D5E971588140}" srcOrd="1" destOrd="0" parTransId="{E30B70EA-A6DD-489F-B47B-724296F29D74}" sibTransId="{B6A43991-E0AD-4475-8CE5-68FA2ECF025E}"/>
    <dgm:cxn modelId="{3B0D6696-77BE-4CD9-8FB2-054034355A91}" srcId="{07FF8C93-0A75-4AE8-8C88-DC167DD60F02}" destId="{363C8ED3-6FF1-4716-B0CE-7751A6997466}" srcOrd="0" destOrd="0" parTransId="{4FE87F8B-2935-44F5-A67B-1EB0CC132593}" sibTransId="{C1DA4F3C-624B-451A-9961-BD9796B8D8C4}"/>
    <dgm:cxn modelId="{4FBDB2C1-32B3-4B62-898E-BB0070836CDD}" type="presOf" srcId="{07FF8C93-0A75-4AE8-8C88-DC167DD60F02}" destId="{7F25177D-9543-4B2C-8F9C-F3D838F330B1}" srcOrd="0" destOrd="0" presId="urn:microsoft.com/office/officeart/2005/8/layout/hierarchy1"/>
    <dgm:cxn modelId="{EB127BCE-9863-46D4-B726-FC9042D0128F}" srcId="{07FF8C93-0A75-4AE8-8C88-DC167DD60F02}" destId="{8D7B5003-79B0-486B-9F77-17C08C44D2AE}" srcOrd="2" destOrd="0" parTransId="{23747675-2F4F-4FAB-B085-A169BB746BDB}" sibTransId="{EB59E243-C671-4B1C-A28B-4BF939EB220D}"/>
    <dgm:cxn modelId="{ADB1D5E6-0C4C-40A1-97CC-6A1BC1654C9B}" type="presOf" srcId="{363C8ED3-6FF1-4716-B0CE-7751A6997466}" destId="{B35AA060-B87E-4421-AFBE-E949F3403984}" srcOrd="0" destOrd="0" presId="urn:microsoft.com/office/officeart/2005/8/layout/hierarchy1"/>
    <dgm:cxn modelId="{99E0A5C9-6D06-4C23-AB35-06A7C674CF3D}" type="presParOf" srcId="{7F25177D-9543-4B2C-8F9C-F3D838F330B1}" destId="{0EFCA1A3-033F-4FBB-9870-B3E3D0443861}" srcOrd="0" destOrd="0" presId="urn:microsoft.com/office/officeart/2005/8/layout/hierarchy1"/>
    <dgm:cxn modelId="{154D2028-C479-4FD2-990C-6014D1C9E264}" type="presParOf" srcId="{0EFCA1A3-033F-4FBB-9870-B3E3D0443861}" destId="{BAC4957A-FED2-49E9-80D1-EC55648EE495}" srcOrd="0" destOrd="0" presId="urn:microsoft.com/office/officeart/2005/8/layout/hierarchy1"/>
    <dgm:cxn modelId="{74568F34-ACB6-44F1-BC35-E76ACF88580F}" type="presParOf" srcId="{BAC4957A-FED2-49E9-80D1-EC55648EE495}" destId="{0246EC38-4112-40E3-85FA-0CD59B0C23A9}" srcOrd="0" destOrd="0" presId="urn:microsoft.com/office/officeart/2005/8/layout/hierarchy1"/>
    <dgm:cxn modelId="{2295DF1B-3E6B-4949-8DDF-3506F61A0951}" type="presParOf" srcId="{BAC4957A-FED2-49E9-80D1-EC55648EE495}" destId="{B35AA060-B87E-4421-AFBE-E949F3403984}" srcOrd="1" destOrd="0" presId="urn:microsoft.com/office/officeart/2005/8/layout/hierarchy1"/>
    <dgm:cxn modelId="{1174FBC1-D372-45A7-BDC3-DBAC2FCE2DF2}" type="presParOf" srcId="{0EFCA1A3-033F-4FBB-9870-B3E3D0443861}" destId="{2ADE0D35-7BE0-43CF-AFDD-CC8DD6D52487}" srcOrd="1" destOrd="0" presId="urn:microsoft.com/office/officeart/2005/8/layout/hierarchy1"/>
    <dgm:cxn modelId="{33D7F8A5-EA4C-42CF-8460-0DA0A5613B7D}" type="presParOf" srcId="{7F25177D-9543-4B2C-8F9C-F3D838F330B1}" destId="{E9075EC3-385B-4CB4-B1AC-BA99E7FB865B}" srcOrd="1" destOrd="0" presId="urn:microsoft.com/office/officeart/2005/8/layout/hierarchy1"/>
    <dgm:cxn modelId="{FBD772B0-DF4E-4A07-B2A7-C4F8BDE67078}" type="presParOf" srcId="{E9075EC3-385B-4CB4-B1AC-BA99E7FB865B}" destId="{523B564C-8805-4DC2-88D2-E2D4FEB95687}" srcOrd="0" destOrd="0" presId="urn:microsoft.com/office/officeart/2005/8/layout/hierarchy1"/>
    <dgm:cxn modelId="{E4E9805A-F18D-4066-8655-112F96038AC6}" type="presParOf" srcId="{523B564C-8805-4DC2-88D2-E2D4FEB95687}" destId="{8FA696CD-27AB-4FCF-B2F7-F37171CC40AC}" srcOrd="0" destOrd="0" presId="urn:microsoft.com/office/officeart/2005/8/layout/hierarchy1"/>
    <dgm:cxn modelId="{FA95AE86-7CF1-4388-A00F-F1F87ED70E21}" type="presParOf" srcId="{523B564C-8805-4DC2-88D2-E2D4FEB95687}" destId="{01F5DF69-AB34-490E-9247-BE9271C3FC7D}" srcOrd="1" destOrd="0" presId="urn:microsoft.com/office/officeart/2005/8/layout/hierarchy1"/>
    <dgm:cxn modelId="{F2CB4C10-7DB6-426C-AAFD-D81FAFA0C460}" type="presParOf" srcId="{E9075EC3-385B-4CB4-B1AC-BA99E7FB865B}" destId="{943BDDB4-9932-4372-A319-19013EC0E011}" srcOrd="1" destOrd="0" presId="urn:microsoft.com/office/officeart/2005/8/layout/hierarchy1"/>
    <dgm:cxn modelId="{152BAD8D-F72B-460D-AE9F-188D2F11830E}" type="presParOf" srcId="{7F25177D-9543-4B2C-8F9C-F3D838F330B1}" destId="{98236912-750E-4C76-8BFE-EC0506752B75}" srcOrd="2" destOrd="0" presId="urn:microsoft.com/office/officeart/2005/8/layout/hierarchy1"/>
    <dgm:cxn modelId="{A0DA2ED7-72F8-4E16-98D6-62ED723925CD}" type="presParOf" srcId="{98236912-750E-4C76-8BFE-EC0506752B75}" destId="{6838C43A-CD9E-4DBE-93A8-3BBF577CF477}" srcOrd="0" destOrd="0" presId="urn:microsoft.com/office/officeart/2005/8/layout/hierarchy1"/>
    <dgm:cxn modelId="{A9C4603F-E9F6-4BB3-9E36-B76FE8EEBEAA}" type="presParOf" srcId="{6838C43A-CD9E-4DBE-93A8-3BBF577CF477}" destId="{EC277845-DDE6-4A80-B890-2DE95BA57E2F}" srcOrd="0" destOrd="0" presId="urn:microsoft.com/office/officeart/2005/8/layout/hierarchy1"/>
    <dgm:cxn modelId="{C86823F5-F484-40C4-9D78-B44E9B90EACC}" type="presParOf" srcId="{6838C43A-CD9E-4DBE-93A8-3BBF577CF477}" destId="{F1B7B99D-D23B-4A43-B78E-206D01282187}" srcOrd="1" destOrd="0" presId="urn:microsoft.com/office/officeart/2005/8/layout/hierarchy1"/>
    <dgm:cxn modelId="{525A4164-AE58-48EC-A71E-68E3383C7F0B}" type="presParOf" srcId="{98236912-750E-4C76-8BFE-EC0506752B75}" destId="{6786EFC9-64A8-4388-86D2-C82471EF1E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8016C-0E8E-4B82-83C9-A54C79392C13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DD3A6F-2795-4E33-9116-80EB2F9B2653}">
      <dgm:prSet/>
      <dgm:spPr/>
      <dgm:t>
        <a:bodyPr/>
        <a:lstStyle/>
        <a:p>
          <a:r>
            <a:rPr lang="en-US" dirty="0"/>
            <a:t>Community Development/ 		Community </a:t>
          </a:r>
          <a:r>
            <a:rPr lang="en-US" dirty="0" err="1"/>
            <a:t>Organisation</a:t>
          </a:r>
          <a:endParaRPr lang="en-US" dirty="0"/>
        </a:p>
      </dgm:t>
    </dgm:pt>
    <dgm:pt modelId="{B3B88C9B-80E5-4C03-8A8D-2FEA95F4EC96}" type="parTrans" cxnId="{929DC7E8-A062-46BC-817A-DA5A1224104D}">
      <dgm:prSet/>
      <dgm:spPr/>
      <dgm:t>
        <a:bodyPr/>
        <a:lstStyle/>
        <a:p>
          <a:endParaRPr lang="en-US"/>
        </a:p>
      </dgm:t>
    </dgm:pt>
    <dgm:pt modelId="{3A10B46F-1F77-406E-A955-8FFD1E3507CC}" type="sibTrans" cxnId="{929DC7E8-A062-46BC-817A-DA5A1224104D}">
      <dgm:prSet/>
      <dgm:spPr/>
      <dgm:t>
        <a:bodyPr/>
        <a:lstStyle/>
        <a:p>
          <a:endParaRPr lang="en-US"/>
        </a:p>
      </dgm:t>
    </dgm:pt>
    <dgm:pt modelId="{5D1EC8E5-5907-4053-B382-3178F6637C17}">
      <dgm:prSet/>
      <dgm:spPr/>
      <dgm:t>
        <a:bodyPr/>
        <a:lstStyle/>
        <a:p>
          <a:r>
            <a:rPr lang="en-US" dirty="0"/>
            <a:t>140 </a:t>
          </a:r>
          <a:r>
            <a:rPr lang="en-US" dirty="0" err="1"/>
            <a:t>år</a:t>
          </a:r>
          <a:r>
            <a:rPr lang="en-US" dirty="0"/>
            <a:t> för </a:t>
          </a:r>
          <a:r>
            <a:rPr lang="en-US" dirty="0" err="1"/>
            <a:t>praktiskt</a:t>
          </a:r>
          <a:r>
            <a:rPr lang="en-US" dirty="0"/>
            <a:t> </a:t>
          </a:r>
          <a:r>
            <a:rPr lang="en-US" dirty="0" err="1"/>
            <a:t>arbete</a:t>
          </a:r>
          <a:r>
            <a:rPr lang="en-US" dirty="0"/>
            <a:t>, </a:t>
          </a:r>
          <a:r>
            <a:rPr lang="en-US" dirty="0" err="1"/>
            <a:t>utbildning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forskning</a:t>
          </a:r>
          <a:r>
            <a:rPr lang="en-US" dirty="0"/>
            <a:t> i </a:t>
          </a:r>
          <a:r>
            <a:rPr lang="en-US" dirty="0" err="1"/>
            <a:t>lokalsamhällen</a:t>
          </a:r>
          <a:endParaRPr lang="en-US" dirty="0"/>
        </a:p>
      </dgm:t>
    </dgm:pt>
    <dgm:pt modelId="{DE301F08-0199-49B5-ABD5-AA713D2396B9}" type="parTrans" cxnId="{BD9FFF3C-A589-4F82-AAB8-B413FF99D139}">
      <dgm:prSet/>
      <dgm:spPr/>
      <dgm:t>
        <a:bodyPr/>
        <a:lstStyle/>
        <a:p>
          <a:endParaRPr lang="en-US"/>
        </a:p>
      </dgm:t>
    </dgm:pt>
    <dgm:pt modelId="{B2FE6E12-07CA-4AE7-9D81-F9EB66393089}" type="sibTrans" cxnId="{BD9FFF3C-A589-4F82-AAB8-B413FF99D139}">
      <dgm:prSet/>
      <dgm:spPr/>
      <dgm:t>
        <a:bodyPr/>
        <a:lstStyle/>
        <a:p>
          <a:endParaRPr lang="en-US"/>
        </a:p>
      </dgm:t>
    </dgm:pt>
    <dgm:pt modelId="{F5FDA7AD-360D-4A1B-ADD8-0C775F9CDEED}">
      <dgm:prSet/>
      <dgm:spPr/>
      <dgm:t>
        <a:bodyPr/>
        <a:lstStyle/>
        <a:p>
          <a:r>
            <a:rPr lang="en-US" dirty="0" err="1"/>
            <a:t>Inriktningar</a:t>
          </a:r>
          <a:r>
            <a:rPr lang="en-US" dirty="0"/>
            <a:t> </a:t>
          </a:r>
          <a:r>
            <a:rPr lang="en-US" dirty="0" err="1"/>
            <a:t>från</a:t>
          </a:r>
          <a:r>
            <a:rPr lang="en-US" dirty="0"/>
            <a:t> </a:t>
          </a:r>
          <a:r>
            <a:rPr lang="en-US" dirty="0" err="1"/>
            <a:t>lokal</a:t>
          </a:r>
          <a:r>
            <a:rPr lang="en-US" dirty="0"/>
            <a:t> Omsorg till </a:t>
          </a:r>
          <a:r>
            <a:rPr lang="en-US" dirty="0" err="1"/>
            <a:t>grönt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</a:t>
          </a:r>
          <a:r>
            <a:rPr lang="en-US" dirty="0" err="1"/>
            <a:t>feministiskt</a:t>
          </a:r>
          <a:r>
            <a:rPr lang="en-US" dirty="0"/>
            <a:t> </a:t>
          </a:r>
          <a:r>
            <a:rPr lang="en-US" dirty="0" err="1"/>
            <a:t>samhällsarbete</a:t>
          </a:r>
          <a:endParaRPr lang="en-US" dirty="0"/>
        </a:p>
      </dgm:t>
    </dgm:pt>
    <dgm:pt modelId="{55725F5B-10C5-47F7-B8FF-A1D8CA166A29}" type="parTrans" cxnId="{B2733CDC-168C-4883-BCB0-3F6BEE7236E9}">
      <dgm:prSet/>
      <dgm:spPr/>
      <dgm:t>
        <a:bodyPr/>
        <a:lstStyle/>
        <a:p>
          <a:endParaRPr lang="en-US"/>
        </a:p>
      </dgm:t>
    </dgm:pt>
    <dgm:pt modelId="{4BCB18DD-7E77-49F6-A8DE-4F39BEC37BF9}" type="sibTrans" cxnId="{B2733CDC-168C-4883-BCB0-3F6BEE7236E9}">
      <dgm:prSet/>
      <dgm:spPr/>
      <dgm:t>
        <a:bodyPr/>
        <a:lstStyle/>
        <a:p>
          <a:endParaRPr lang="en-US"/>
        </a:p>
      </dgm:t>
    </dgm:pt>
    <dgm:pt modelId="{CF1A35EA-79B9-4C9A-9A39-0505511A1F97}" type="pres">
      <dgm:prSet presAssocID="{2398016C-0E8E-4B82-83C9-A54C79392C13}" presName="diagram" presStyleCnt="0">
        <dgm:presLayoutVars>
          <dgm:dir/>
          <dgm:resizeHandles val="exact"/>
        </dgm:presLayoutVars>
      </dgm:prSet>
      <dgm:spPr/>
    </dgm:pt>
    <dgm:pt modelId="{5EC03FD1-92C8-4E23-AA53-064769D9E276}" type="pres">
      <dgm:prSet presAssocID="{DBDD3A6F-2795-4E33-9116-80EB2F9B2653}" presName="node" presStyleLbl="node1" presStyleIdx="0" presStyleCnt="3">
        <dgm:presLayoutVars>
          <dgm:bulletEnabled val="1"/>
        </dgm:presLayoutVars>
      </dgm:prSet>
      <dgm:spPr/>
    </dgm:pt>
    <dgm:pt modelId="{7DAB6BEA-DA74-46DF-8F90-780A004D38EB}" type="pres">
      <dgm:prSet presAssocID="{3A10B46F-1F77-406E-A955-8FFD1E3507CC}" presName="sibTrans" presStyleCnt="0"/>
      <dgm:spPr/>
    </dgm:pt>
    <dgm:pt modelId="{68D85810-3811-4AB3-B7BA-779D36464E6E}" type="pres">
      <dgm:prSet presAssocID="{5D1EC8E5-5907-4053-B382-3178F6637C17}" presName="node" presStyleLbl="node1" presStyleIdx="1" presStyleCnt="3">
        <dgm:presLayoutVars>
          <dgm:bulletEnabled val="1"/>
        </dgm:presLayoutVars>
      </dgm:prSet>
      <dgm:spPr/>
    </dgm:pt>
    <dgm:pt modelId="{090A7993-FA72-4E55-A037-7E2425588B1F}" type="pres">
      <dgm:prSet presAssocID="{B2FE6E12-07CA-4AE7-9D81-F9EB66393089}" presName="sibTrans" presStyleCnt="0"/>
      <dgm:spPr/>
    </dgm:pt>
    <dgm:pt modelId="{F3252050-F1BB-4E50-B703-50C1D9B77FC6}" type="pres">
      <dgm:prSet presAssocID="{F5FDA7AD-360D-4A1B-ADD8-0C775F9CDEED}" presName="node" presStyleLbl="node1" presStyleIdx="2" presStyleCnt="3">
        <dgm:presLayoutVars>
          <dgm:bulletEnabled val="1"/>
        </dgm:presLayoutVars>
      </dgm:prSet>
      <dgm:spPr/>
    </dgm:pt>
  </dgm:ptLst>
  <dgm:cxnLst>
    <dgm:cxn modelId="{BD9FFF3C-A589-4F82-AAB8-B413FF99D139}" srcId="{2398016C-0E8E-4B82-83C9-A54C79392C13}" destId="{5D1EC8E5-5907-4053-B382-3178F6637C17}" srcOrd="1" destOrd="0" parTransId="{DE301F08-0199-49B5-ABD5-AA713D2396B9}" sibTransId="{B2FE6E12-07CA-4AE7-9D81-F9EB66393089}"/>
    <dgm:cxn modelId="{C4844DBC-08CE-46F9-9EAD-0C3971E1664E}" type="presOf" srcId="{F5FDA7AD-360D-4A1B-ADD8-0C775F9CDEED}" destId="{F3252050-F1BB-4E50-B703-50C1D9B77FC6}" srcOrd="0" destOrd="0" presId="urn:microsoft.com/office/officeart/2005/8/layout/default"/>
    <dgm:cxn modelId="{522610CE-1942-4537-B214-C7164F83C3B7}" type="presOf" srcId="{5D1EC8E5-5907-4053-B382-3178F6637C17}" destId="{68D85810-3811-4AB3-B7BA-779D36464E6E}" srcOrd="0" destOrd="0" presId="urn:microsoft.com/office/officeart/2005/8/layout/default"/>
    <dgm:cxn modelId="{063AFCDB-517A-4658-95F6-CF768B7548DF}" type="presOf" srcId="{2398016C-0E8E-4B82-83C9-A54C79392C13}" destId="{CF1A35EA-79B9-4C9A-9A39-0505511A1F97}" srcOrd="0" destOrd="0" presId="urn:microsoft.com/office/officeart/2005/8/layout/default"/>
    <dgm:cxn modelId="{B2733CDC-168C-4883-BCB0-3F6BEE7236E9}" srcId="{2398016C-0E8E-4B82-83C9-A54C79392C13}" destId="{F5FDA7AD-360D-4A1B-ADD8-0C775F9CDEED}" srcOrd="2" destOrd="0" parTransId="{55725F5B-10C5-47F7-B8FF-A1D8CA166A29}" sibTransId="{4BCB18DD-7E77-49F6-A8DE-4F39BEC37BF9}"/>
    <dgm:cxn modelId="{929DC7E8-A062-46BC-817A-DA5A1224104D}" srcId="{2398016C-0E8E-4B82-83C9-A54C79392C13}" destId="{DBDD3A6F-2795-4E33-9116-80EB2F9B2653}" srcOrd="0" destOrd="0" parTransId="{B3B88C9B-80E5-4C03-8A8D-2FEA95F4EC96}" sibTransId="{3A10B46F-1F77-406E-A955-8FFD1E3507CC}"/>
    <dgm:cxn modelId="{65917BFA-9B1C-422B-9E39-DA70E703A9FE}" type="presOf" srcId="{DBDD3A6F-2795-4E33-9116-80EB2F9B2653}" destId="{5EC03FD1-92C8-4E23-AA53-064769D9E276}" srcOrd="0" destOrd="0" presId="urn:microsoft.com/office/officeart/2005/8/layout/default"/>
    <dgm:cxn modelId="{8FEEADF9-5C66-4164-A0EF-C542B215072A}" type="presParOf" srcId="{CF1A35EA-79B9-4C9A-9A39-0505511A1F97}" destId="{5EC03FD1-92C8-4E23-AA53-064769D9E276}" srcOrd="0" destOrd="0" presId="urn:microsoft.com/office/officeart/2005/8/layout/default"/>
    <dgm:cxn modelId="{7767C4F0-E5D1-43E9-B98B-7791072BD026}" type="presParOf" srcId="{CF1A35EA-79B9-4C9A-9A39-0505511A1F97}" destId="{7DAB6BEA-DA74-46DF-8F90-780A004D38EB}" srcOrd="1" destOrd="0" presId="urn:microsoft.com/office/officeart/2005/8/layout/default"/>
    <dgm:cxn modelId="{57F186C1-B291-42BD-9882-D1A9942E50C5}" type="presParOf" srcId="{CF1A35EA-79B9-4C9A-9A39-0505511A1F97}" destId="{68D85810-3811-4AB3-B7BA-779D36464E6E}" srcOrd="2" destOrd="0" presId="urn:microsoft.com/office/officeart/2005/8/layout/default"/>
    <dgm:cxn modelId="{612310A6-66AF-41B2-B08A-82A127CBE7BE}" type="presParOf" srcId="{CF1A35EA-79B9-4C9A-9A39-0505511A1F97}" destId="{090A7993-FA72-4E55-A037-7E2425588B1F}" srcOrd="3" destOrd="0" presId="urn:microsoft.com/office/officeart/2005/8/layout/default"/>
    <dgm:cxn modelId="{65E0856D-D99F-41FC-B548-D49C14BFFAFF}" type="presParOf" srcId="{CF1A35EA-79B9-4C9A-9A39-0505511A1F97}" destId="{F3252050-F1BB-4E50-B703-50C1D9B77FC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6EC38-4112-40E3-85FA-0CD59B0C23A9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AA060-B87E-4421-AFBE-E949F3403984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Case work</a:t>
          </a:r>
        </a:p>
      </dsp:txBody>
      <dsp:txXfrm>
        <a:off x="378614" y="886531"/>
        <a:ext cx="2810360" cy="1744948"/>
      </dsp:txXfrm>
    </dsp:sp>
    <dsp:sp modelId="{8FA696CD-27AB-4FCF-B2F7-F37171CC40AC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5DF69-AB34-490E-9247-BE9271C3FC7D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Group work</a:t>
          </a:r>
        </a:p>
      </dsp:txBody>
      <dsp:txXfrm>
        <a:off x="3946203" y="886531"/>
        <a:ext cx="2810360" cy="1744948"/>
      </dsp:txXfrm>
    </dsp:sp>
    <dsp:sp modelId="{EC277845-DDE6-4A80-B890-2DE95BA57E2F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7B99D-D23B-4A43-B78E-206D01282187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Community work</a:t>
          </a:r>
        </a:p>
      </dsp:txBody>
      <dsp:txXfrm>
        <a:off x="7513791" y="886531"/>
        <a:ext cx="2810360" cy="1744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03FD1-92C8-4E23-AA53-064769D9E276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Community Development/ 		Community </a:t>
          </a:r>
          <a:r>
            <a:rPr lang="en-US" sz="2800" kern="1200" dirty="0" err="1"/>
            <a:t>Organisation</a:t>
          </a:r>
          <a:endParaRPr lang="en-US" sz="2800" kern="1200" dirty="0"/>
        </a:p>
      </dsp:txBody>
      <dsp:txXfrm>
        <a:off x="1748064" y="2975"/>
        <a:ext cx="3342605" cy="2005563"/>
      </dsp:txXfrm>
    </dsp:sp>
    <dsp:sp modelId="{68D85810-3811-4AB3-B7BA-779D36464E6E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140 </a:t>
          </a:r>
          <a:r>
            <a:rPr lang="en-US" sz="2800" kern="1200" dirty="0" err="1"/>
            <a:t>år</a:t>
          </a:r>
          <a:r>
            <a:rPr lang="en-US" sz="2800" kern="1200" dirty="0"/>
            <a:t> för </a:t>
          </a:r>
          <a:r>
            <a:rPr lang="en-US" sz="2800" kern="1200" dirty="0" err="1"/>
            <a:t>praktiskt</a:t>
          </a:r>
          <a:r>
            <a:rPr lang="en-US" sz="2800" kern="1200" dirty="0"/>
            <a:t> </a:t>
          </a:r>
          <a:r>
            <a:rPr lang="en-US" sz="2800" kern="1200" dirty="0" err="1"/>
            <a:t>arbete</a:t>
          </a:r>
          <a:r>
            <a:rPr lang="en-US" sz="2800" kern="1200" dirty="0"/>
            <a:t>, </a:t>
          </a:r>
          <a:r>
            <a:rPr lang="en-US" sz="2800" kern="1200" dirty="0" err="1"/>
            <a:t>utbildning</a:t>
          </a:r>
          <a:r>
            <a:rPr lang="en-US" sz="2800" kern="1200" dirty="0"/>
            <a:t> </a:t>
          </a:r>
          <a:r>
            <a:rPr lang="en-US" sz="2800" kern="1200" dirty="0" err="1"/>
            <a:t>och</a:t>
          </a:r>
          <a:r>
            <a:rPr lang="en-US" sz="2800" kern="1200" dirty="0"/>
            <a:t> </a:t>
          </a:r>
          <a:r>
            <a:rPr lang="en-US" sz="2800" kern="1200" dirty="0" err="1"/>
            <a:t>forskning</a:t>
          </a:r>
          <a:r>
            <a:rPr lang="en-US" sz="2800" kern="1200" dirty="0"/>
            <a:t> i </a:t>
          </a:r>
          <a:r>
            <a:rPr lang="en-US" sz="2800" kern="1200" dirty="0" err="1"/>
            <a:t>lokalsamhällen</a:t>
          </a:r>
          <a:endParaRPr lang="en-US" sz="2800" kern="1200" dirty="0"/>
        </a:p>
      </dsp:txBody>
      <dsp:txXfrm>
        <a:off x="5424930" y="2975"/>
        <a:ext cx="3342605" cy="2005563"/>
      </dsp:txXfrm>
    </dsp:sp>
    <dsp:sp modelId="{F3252050-F1BB-4E50-B703-50C1D9B77FC6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Inriktningar</a:t>
          </a:r>
          <a:r>
            <a:rPr lang="en-US" sz="2800" kern="1200" dirty="0"/>
            <a:t> </a:t>
          </a:r>
          <a:r>
            <a:rPr lang="en-US" sz="2800" kern="1200" dirty="0" err="1"/>
            <a:t>från</a:t>
          </a:r>
          <a:r>
            <a:rPr lang="en-US" sz="2800" kern="1200" dirty="0"/>
            <a:t> </a:t>
          </a:r>
          <a:r>
            <a:rPr lang="en-US" sz="2800" kern="1200" dirty="0" err="1"/>
            <a:t>lokal</a:t>
          </a:r>
          <a:r>
            <a:rPr lang="en-US" sz="2800" kern="1200" dirty="0"/>
            <a:t> Omsorg till </a:t>
          </a:r>
          <a:r>
            <a:rPr lang="en-US" sz="2800" kern="1200" dirty="0" err="1"/>
            <a:t>grönt</a:t>
          </a:r>
          <a:r>
            <a:rPr lang="en-US" sz="2800" kern="1200" dirty="0"/>
            <a:t> </a:t>
          </a:r>
          <a:r>
            <a:rPr lang="en-US" sz="2800" kern="1200" dirty="0" err="1"/>
            <a:t>och</a:t>
          </a:r>
          <a:r>
            <a:rPr lang="en-US" sz="2800" kern="1200" dirty="0"/>
            <a:t> </a:t>
          </a:r>
          <a:r>
            <a:rPr lang="en-US" sz="2800" kern="1200" dirty="0" err="1"/>
            <a:t>feministiskt</a:t>
          </a:r>
          <a:r>
            <a:rPr lang="en-US" sz="2800" kern="1200" dirty="0"/>
            <a:t> </a:t>
          </a:r>
          <a:r>
            <a:rPr lang="en-US" sz="2800" kern="1200" dirty="0" err="1"/>
            <a:t>samhällsarbete</a:t>
          </a:r>
          <a:endParaRPr lang="en-US" sz="2800" kern="1200" dirty="0"/>
        </a:p>
      </dsp:txBody>
      <dsp:txXfrm>
        <a:off x="3586497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6741C-1728-4C7A-9BB0-CB23FA68F5DC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EADF5-EC2F-4C2D-B6BD-DFC9AE1DB0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185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CF37BE-CCCE-49FE-902A-0AC8A01BC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F63B47-0E67-479B-85EE-459AE301B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D5EDFE-8A61-421B-B2C0-BF37F63A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AF36D1E-2757-4A85-88FE-20974750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BF86A6-EE2C-45F6-8A7E-F6AE815B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0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5D218D-A320-4E2B-9EAD-43D7C0FE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F7F424E-06BD-40E8-B695-8326A5A5B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37176A-3599-41AD-AFE3-CCB76766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524D077-12F8-495D-ACD1-A69B4070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9C13B85-5856-4929-B7E0-AFBBA7A2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A794BF3-A0BE-4386-BDB2-CBA01EDAE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2713642-436F-4A0C-8468-CD97BFD5B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9DEB91-84C2-4D19-BF9B-BC587CA5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E01E29-3A36-42DD-83A0-F6A15B37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07408-ADE5-41AE-A160-90480883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7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CE5A70-AB78-4B77-8DF1-1229916A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2ECEA7-6AC9-4900-BCA3-FB3E2A56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62D34E-E8C1-4E4F-ACB5-E5215B72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50A6F2F-FDC0-46B4-BB87-9F01DD18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024BC4-930B-46BD-A2B7-C224B114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2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7B3DAA-A01F-4071-80D3-EB17E7BF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4F9EF3-C192-4EE7-A191-46C40F652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14B896-E199-4906-9370-985DFA64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CB8E05-7F43-4834-BD36-E6F207C0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8C23D4-E180-42AD-8ADE-E6BF4282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0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D9CDFD-3A2C-440D-9F5B-4D07C7519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BF012A3-16E3-447A-AA00-F9763E499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A855DF-EEA9-4CC2-8111-7B65D0481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CC7D8AF-7862-409B-AFD6-F1FE0DB60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0587107-3DD7-4B47-8852-3ADB0237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F87BD4B-3B15-4558-9AB2-30FB8B34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8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7F2512-DE36-4EEC-A0D0-80F9EC47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357A666-9D26-4B3F-AB4F-E977CF542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A4FB08D-7288-4490-BF21-6FBC4163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0F859CE-B466-40D1-B074-AECE42386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D46D1B1-7715-4E63-B7E8-A3FDD4D73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99C1958-7615-4A46-89A5-9403A48B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30FE367-1E1D-4633-A514-ABA3E00C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3FB3F2B-8CEF-4293-80DE-3C36411E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4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F4756F-E748-4908-BEBB-AB296E28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585FD42-D312-4F0D-BC8C-2B7805A8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D91CB0-F9C9-401C-9CD7-727CE189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05B3CBC-A53F-4913-81ED-9CA0E755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9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768140D-7E71-4F43-8191-CB05B1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BE958CF-EEC7-483E-9601-EB33BC52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427B5FA-A1EE-4255-8788-59D6AD8D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31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9E888F-D228-40EF-9349-A15DB6C1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9B590F-24AB-4311-B041-B018688EE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4354869-AD7A-4F8F-906B-1977CC207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1B9F590-6E18-4206-A426-412CE617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2261C6F-CA73-482C-BAE7-7AD64C5F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395D701-5501-40E8-AED9-8F53E2A6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0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A98C3-44DA-4429-9C75-9FB5F677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9D20448-EA7E-431E-9454-08F0E7E02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1C7FC56-3349-407F-8F23-873B1E68D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191030A-C5D7-42A6-BAC9-82820B13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238B47D-A2F6-4034-812C-1A460F4A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07EAA40-E49A-454C-A1F0-55839CD0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1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5FBE28-7E75-4FA4-A346-9DEBE542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EAAE44-7E9E-4E4D-8D04-A624F5B3B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569EC6-99A3-457A-81E5-4BAA4E66F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302158-EA61-4278-8E15-37B86690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0109CE8-5910-4800-8FD1-4CBB8106C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9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lndal.se/startsida/omsorg-och-hjalp/trygg-och-saker/omradesarbete-i-bostadsomraden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nu.diva-portal.org/smash/get/diva2:206461/FULLTEXT01" TargetMode="External"/><Relationship Id="rId7" Type="http://schemas.openxmlformats.org/officeDocument/2006/relationships/hyperlink" Target="https://press.nordicopenaccess.no/index.php/noasp/catalog/book/168" TargetMode="External"/><Relationship Id="rId2" Type="http://schemas.openxmlformats.org/officeDocument/2006/relationships/hyperlink" Target="https://www.google.com/search?client=firefox-b-d&amp;q=Social+mobilisering.+Om+samh%C3%A4llsarbete+i+Sveri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andfonline.com/doi/full/10.1080/2156857X.2022.2056812" TargetMode="External"/><Relationship Id="rId5" Type="http://schemas.openxmlformats.org/officeDocument/2006/relationships/hyperlink" Target="https://www.adlibris.com/se/bok/samhallsarbete-aktorer-arenor-och-perspektiv-9789144111759?gclid=EAIaIQobChMIytm-n6Xt6wIVFpOyCh0wzAp9EAAYASAAEgLXnfD_BwE" TargetMode="External"/><Relationship Id="rId4" Type="http://schemas.openxmlformats.org/officeDocument/2006/relationships/hyperlink" Target="https://gupea.ub.gu.se/handle/2077/3403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toc/rnsw20/12/2" TargetMode="External"/><Relationship Id="rId2" Type="http://schemas.openxmlformats.org/officeDocument/2006/relationships/hyperlink" Target="https://socialniprace.cz/en/article/empowering-community-work-in-elastic-reflexive-transformation-a-nordic-perspective-from-sweden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ndfonline.com/doi/full/10.1080/2156857X.2021.1947876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Paivi.Turunen@hig.s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rkagarden.se/about-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2156857X.2022.2056812" TargetMode="External"/><Relationship Id="rId2" Type="http://schemas.openxmlformats.org/officeDocument/2006/relationships/hyperlink" Target="https://lnu.diva-portal.org/smash/record.jsf?pid=diva2%3A206461&amp;dswid=-834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080738" y="647593"/>
            <a:ext cx="4467792" cy="3060541"/>
          </a:xfrm>
        </p:spPr>
        <p:txBody>
          <a:bodyPr>
            <a:normAutofit/>
          </a:bodyPr>
          <a:lstStyle/>
          <a:p>
            <a:br>
              <a:rPr lang="sv-SE" sz="2400" dirty="0">
                <a:solidFill>
                  <a:srgbClr val="FFFFFF"/>
                </a:solidFill>
              </a:rPr>
            </a:br>
            <a:br>
              <a:rPr lang="sv-SE" sz="2400" dirty="0">
                <a:solidFill>
                  <a:srgbClr val="FFFFFF"/>
                </a:solidFill>
              </a:rPr>
            </a:br>
            <a:br>
              <a:rPr lang="sv-SE" sz="2400" dirty="0">
                <a:solidFill>
                  <a:srgbClr val="FFFFFF"/>
                </a:solidFill>
              </a:rPr>
            </a:br>
            <a:br>
              <a:rPr lang="sv-SE" sz="2400" dirty="0">
                <a:solidFill>
                  <a:srgbClr val="FFFFFF"/>
                </a:solidFill>
              </a:rPr>
            </a:br>
            <a:br>
              <a:rPr lang="sv-SE" sz="2400" dirty="0">
                <a:solidFill>
                  <a:srgbClr val="FFFFFF"/>
                </a:solidFill>
              </a:rPr>
            </a:br>
            <a:br>
              <a:rPr lang="sv-SE" sz="2400" dirty="0">
                <a:solidFill>
                  <a:srgbClr val="FFFFFF"/>
                </a:solidFill>
              </a:rPr>
            </a:br>
            <a:r>
              <a:rPr lang="sv-SE" sz="2400" dirty="0">
                <a:solidFill>
                  <a:srgbClr val="FFFFFF"/>
                </a:solidFill>
              </a:rPr>
              <a:t>Samhällsarbete utmanar som förr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080738" y="3800209"/>
            <a:ext cx="4467792" cy="241019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Päivi Turunen, socionom/fil.dr. i socialt arbete/universitetslektor</a:t>
            </a:r>
          </a:p>
          <a:p>
            <a:r>
              <a:rPr lang="sv-SE">
                <a:solidFill>
                  <a:srgbClr val="FFFFFF"/>
                </a:solidFill>
              </a:rPr>
              <a:t>Högskolan i Gävle,</a:t>
            </a:r>
          </a:p>
          <a:p>
            <a:r>
              <a:rPr lang="sv-SE">
                <a:solidFill>
                  <a:srgbClr val="FFFFFF"/>
                </a:solidFill>
              </a:rPr>
              <a:t>Paivi.Turunen@hig.se</a:t>
            </a:r>
          </a:p>
          <a:p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4AB28E-F506-0EB2-519F-6641F1D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Turunen CSA 20241114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Video 7" descr="Person jogging Uphill">
            <a:extLst>
              <a:ext uri="{FF2B5EF4-FFF2-40B4-BE49-F238E27FC236}">
                <a16:creationId xmlns:a16="http://schemas.microsoft.com/office/drawing/2014/main" id="{51C55D4C-33AC-3D53-88F5-33B222197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1306747" y="2236506"/>
            <a:ext cx="4252055" cy="2384988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9978ECB-11BC-F9DA-2142-729CAF51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Förändrings-arbete på </a:t>
            </a:r>
            <a:r>
              <a:rPr lang="sv-SE" dirty="0" err="1">
                <a:solidFill>
                  <a:srgbClr val="FFFFFF"/>
                </a:solidFill>
              </a:rPr>
              <a:t>mesonivå</a:t>
            </a:r>
            <a:endParaRPr lang="sv-SE" dirty="0">
              <a:solidFill>
                <a:srgbClr val="FFFFFF"/>
              </a:solidFill>
            </a:endParaRPr>
          </a:p>
        </p:txBody>
      </p:sp>
      <p:sp>
        <p:nvSpPr>
          <p:cNvPr id="19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5DA919B-2285-636C-1B59-A313913B4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sv-SE" dirty="0"/>
              <a:t>”</a:t>
            </a:r>
            <a:r>
              <a:rPr lang="sv-SE" i="1" dirty="0"/>
              <a:t>som en form för målmedvetet och rationellt förändringsarbete på </a:t>
            </a:r>
            <a:r>
              <a:rPr lang="sv-SE" i="1" dirty="0" err="1"/>
              <a:t>mesonivå</a:t>
            </a:r>
            <a:r>
              <a:rPr lang="sv-SE" i="1" dirty="0"/>
              <a:t> (inom organisationer, institutioner, boendeområden etc.) som syftar till att förbättra levnadsförhållanden för resursfattiga och problemdrabbade grupper och individer”</a:t>
            </a:r>
            <a:r>
              <a:rPr lang="sv-SE" dirty="0"/>
              <a:t>.  (</a:t>
            </a:r>
            <a:r>
              <a:rPr lang="sv-SE" i="1" dirty="0"/>
              <a:t>Harald </a:t>
            </a:r>
            <a:r>
              <a:rPr lang="sv-SE" i="1" dirty="0" err="1"/>
              <a:t>Swedner</a:t>
            </a:r>
            <a:r>
              <a:rPr lang="sv-SE" i="1" dirty="0"/>
              <a:t> 1983</a:t>
            </a:r>
            <a:r>
              <a:rPr lang="sv-SE" dirty="0"/>
              <a:t>)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BADEF0-AA05-3945-A9CC-E34DCA1E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8412A4-EE4A-F4E8-4A99-7BE4D2F2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7C08BA-B270-7189-FF63-F077823A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2CDBE3-423D-08C0-DD9A-92557397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 fontScale="90000"/>
          </a:bodyPr>
          <a:lstStyle/>
          <a:p>
            <a:r>
              <a:rPr lang="sv-SE" dirty="0">
                <a:solidFill>
                  <a:srgbClr val="FFFFFF"/>
                </a:solidFill>
              </a:rPr>
              <a:t>Förbättra levnadsförhållanden i allmänhet 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och för utsatta grupper i synnerhet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5955B4-8F20-B5BF-E705-AD78212C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i="1" dirty="0"/>
              <a:t>”Samhällsarbete betecknar interventions- och arbetssätt vilka utvecklas av anställda inom den offentliga sektorn, på basis av humanistiska och demokratiska värderingar, i samverkan med berörda människor med syftet att uppnå en social, politisk, kulturell och ekonomisk vitalisering i lokalsamhällena och till att förbättra levnadsförhållandena i allmänhet och för utsatta grupper i synnerhet.</a:t>
            </a:r>
            <a:r>
              <a:rPr lang="sv-SE" dirty="0"/>
              <a:t>” (</a:t>
            </a:r>
            <a:r>
              <a:rPr lang="sv-SE" i="1" dirty="0"/>
              <a:t>Wahlberg 1998</a:t>
            </a:r>
            <a:r>
              <a:rPr lang="sv-SE" dirty="0"/>
              <a:t>)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A4A10B-3951-2CC6-5D2F-2D762166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FEFC19-F3B0-B021-E3A6-793011599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36D1111-5DDE-4E85-EDD3-B2FBF4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2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3C7F08-BC21-B956-1963-6667DCEE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Socialt arbete på </a:t>
            </a:r>
            <a:r>
              <a:rPr lang="sv-SE" dirty="0" err="1">
                <a:solidFill>
                  <a:srgbClr val="FFFFFF"/>
                </a:solidFill>
              </a:rPr>
              <a:t>mesonivå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- inte av generellt intresse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BE7300-E014-0CED-B8B1-74BD0B06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7D18434-2B42-1D0E-9A0E-08E1E741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308" y="6356350"/>
            <a:ext cx="484246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3E2CB6-3185-B080-0CDF-158F6B47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60" y="6356350"/>
            <a:ext cx="15339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1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793FBB-3072-8B27-D34F-47CAC548E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sv-SE" dirty="0"/>
              <a:t>Mikro </a:t>
            </a:r>
            <a:r>
              <a:rPr lang="sv-SE" dirty="0" err="1">
                <a:solidFill>
                  <a:srgbClr val="FF0000"/>
                </a:solidFill>
              </a:rPr>
              <a:t>Meso</a:t>
            </a:r>
            <a:r>
              <a:rPr lang="sv-SE" dirty="0">
                <a:solidFill>
                  <a:srgbClr val="FF0000"/>
                </a:solidFill>
              </a:rPr>
              <a:t> </a:t>
            </a:r>
            <a:r>
              <a:rPr lang="sv-SE" dirty="0"/>
              <a:t>Makro</a:t>
            </a:r>
          </a:p>
          <a:p>
            <a:r>
              <a:rPr lang="sv-SE" dirty="0"/>
              <a:t>Hur kommer det sig att socialt arbete på </a:t>
            </a:r>
            <a:r>
              <a:rPr lang="sv-SE" dirty="0" err="1"/>
              <a:t>mesonivå</a:t>
            </a:r>
            <a:r>
              <a:rPr lang="sv-SE" dirty="0"/>
              <a:t>, fortfarande inte är av generellt intresse för socialt arbete i Sverige?</a:t>
            </a:r>
          </a:p>
          <a:p>
            <a:r>
              <a:rPr lang="sv-SE" dirty="0"/>
              <a:t>I synnerhet i form av samhällsarbete som bedrivs mellan individ och samhälle</a:t>
            </a:r>
          </a:p>
          <a:p>
            <a:r>
              <a:rPr lang="sv-SE" dirty="0"/>
              <a:t>Och som sedan settlementrörelsen kombinerar utbildning, forskning och förändringsarbete</a:t>
            </a:r>
          </a:p>
        </p:txBody>
      </p:sp>
    </p:spTree>
    <p:extLst>
      <p:ext uri="{BB962C8B-B14F-4D97-AF65-F5344CB8AC3E}">
        <p14:creationId xmlns:p14="http://schemas.microsoft.com/office/powerpoint/2010/main" val="280392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12395B-CE16-1125-EC58-698E8223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/>
              <a:t>Trots att</a:t>
            </a:r>
            <a:endParaRPr lang="sv-SE" dirty="0"/>
          </a:p>
        </p:txBody>
      </p:sp>
      <p:sp>
        <p:nvSpPr>
          <p:cNvPr id="19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259E323-3A6C-D118-71D6-C2E1DE1CA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Det har funnits litteratur och forskning om samt flera försök med samhällsarbete sedan settlementrörelsen</a:t>
            </a:r>
          </a:p>
          <a:p>
            <a:r>
              <a:rPr lang="sv-SE" dirty="0"/>
              <a:t>Samt sociallagar och paragrafer</a:t>
            </a:r>
          </a:p>
          <a:p>
            <a:pPr marL="0" indent="0">
              <a:buNone/>
            </a:pPr>
            <a:r>
              <a:rPr lang="sv-SE" dirty="0"/>
              <a:t>	1967 Socialhjälpslagen, om uppsökande </a:t>
            </a:r>
            <a:r>
              <a:rPr lang="sv-SE"/>
              <a:t>och förebyggande </a:t>
            </a:r>
            <a:r>
              <a:rPr lang="sv-SE" dirty="0"/>
              <a:t>arbete</a:t>
            </a:r>
          </a:p>
          <a:p>
            <a:pPr marL="0" indent="0">
              <a:buNone/>
            </a:pPr>
            <a:r>
              <a:rPr lang="sv-SE" dirty="0"/>
              <a:t>	1967 Socialutredningen mot </a:t>
            </a:r>
            <a:r>
              <a:rPr lang="sv-SE" dirty="0" err="1"/>
              <a:t>SoL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	1982 Om strukturinriktade insatser, inkl. uppsökande och</a:t>
            </a:r>
          </a:p>
          <a:p>
            <a:pPr marL="0" indent="0">
              <a:buNone/>
            </a:pPr>
            <a:r>
              <a:rPr lang="sv-SE" dirty="0"/>
              <a:t>	 förebyggande arbete, se </a:t>
            </a:r>
            <a:r>
              <a:rPr lang="sv-SE" dirty="0" err="1"/>
              <a:t>SoL</a:t>
            </a:r>
            <a:r>
              <a:rPr lang="sv-SE" dirty="0"/>
              <a:t>; kap. 3</a:t>
            </a:r>
          </a:p>
          <a:p>
            <a:pPr marL="0" indent="0">
              <a:buNone/>
            </a:pPr>
            <a:r>
              <a:rPr lang="sv-SE" dirty="0"/>
              <a:t>	2020:47 Förslag till ny socialtjänstlag, Hållbar socialtjänst</a:t>
            </a:r>
          </a:p>
          <a:p>
            <a:pPr marL="0" indent="0">
              <a:buNone/>
            </a:pPr>
            <a:r>
              <a:rPr lang="sv-SE" dirty="0"/>
              <a:t>	2024 	    En förebyggande socialtjänst?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6A5326B-E981-A599-FA02-58BCC738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2AB31D3-0530-B979-6821-743BC485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B24523-8574-B957-830E-96A93B95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BEA552-929A-157E-3CA1-86C3EDCE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Utmaningar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777B3E-B40C-26F5-3955-3FB15231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endParaRPr lang="sv-SE" sz="2200" dirty="0"/>
          </a:p>
          <a:p>
            <a:r>
              <a:rPr lang="sv-SE" sz="2200" dirty="0"/>
              <a:t>Ingen kontinuitet</a:t>
            </a:r>
          </a:p>
          <a:p>
            <a:r>
              <a:rPr lang="sv-SE" sz="2200" dirty="0"/>
              <a:t>Temporära projekt; ”projekt på projekt”</a:t>
            </a:r>
          </a:p>
          <a:p>
            <a:r>
              <a:rPr lang="sv-SE" sz="2200" dirty="0"/>
              <a:t>Negligerats och motarbetats på socionomutbildningar, i praktiken, politiken samt forskningen</a:t>
            </a:r>
          </a:p>
          <a:p>
            <a:r>
              <a:rPr lang="sv-SE" sz="2200" dirty="0">
                <a:solidFill>
                  <a:srgbClr val="FF0000"/>
                </a:solidFill>
              </a:rPr>
              <a:t>Men </a:t>
            </a:r>
          </a:p>
          <a:p>
            <a:r>
              <a:rPr lang="sv-SE" sz="2200" dirty="0"/>
              <a:t>Problemen ökar i såväl urbana och rurala lokalsamhällen</a:t>
            </a:r>
          </a:p>
          <a:p>
            <a:r>
              <a:rPr lang="sv-SE" sz="2200" dirty="0"/>
              <a:t>Var gör socialarbetare?</a:t>
            </a:r>
          </a:p>
          <a:p>
            <a:r>
              <a:rPr lang="sv-SE" sz="2400" dirty="0"/>
              <a:t>Vad menar jag med IS? 2011 var jag i Pittsburg ….</a:t>
            </a:r>
          </a:p>
          <a:p>
            <a:endParaRPr lang="sv-SE" sz="2200" dirty="0"/>
          </a:p>
          <a:p>
            <a:endParaRPr lang="sv-SE" sz="2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8BBDC5-5C8A-3ED9-191D-2AA9DC6B46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5670" y="6356350"/>
            <a:ext cx="1548181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702D30E-3364-5236-D758-E0AE8131D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30695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65B426B-16B4-2451-5E3C-DE6B9FE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330" y="6356350"/>
            <a:ext cx="84747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3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AC68C1E-5241-2D84-DE5C-F7FB3818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Aktuella uppmuntrande exempel: vi ger inte upp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217661-F5A6-8719-003E-DA62A044A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 fontScale="92500"/>
          </a:bodyPr>
          <a:lstStyle/>
          <a:p>
            <a:endParaRPr lang="sv-SE" dirty="0"/>
          </a:p>
          <a:p>
            <a:r>
              <a:rPr lang="sv-SE" dirty="0"/>
              <a:t>Områdesarbete i Mölndal, se </a:t>
            </a:r>
            <a:r>
              <a:rPr lang="sv-SE" dirty="0">
                <a:hlinkClick r:id="rId2"/>
              </a:rPr>
              <a:t>https://www.molndal.se/startsida/omsorg-och-hjalp/trygg-och-saker/omradesarbete-i-bostadsomraden.html</a:t>
            </a:r>
            <a:endParaRPr lang="sv-SE" dirty="0"/>
          </a:p>
          <a:p>
            <a:r>
              <a:rPr lang="sv-SE" dirty="0"/>
              <a:t>Fält- och samhällsarbete i Gävle, Sandviken, och några till? </a:t>
            </a:r>
          </a:p>
          <a:p>
            <a:r>
              <a:rPr lang="sv-SE" dirty="0"/>
              <a:t>Utbildning, forskning och samverkan vid HiG, inom Urban </a:t>
            </a:r>
            <a:r>
              <a:rPr lang="sv-SE" dirty="0" err="1"/>
              <a:t>Commons</a:t>
            </a:r>
            <a:r>
              <a:rPr lang="sv-SE" dirty="0"/>
              <a:t> och i socialt arbete </a:t>
            </a:r>
          </a:p>
          <a:p>
            <a:r>
              <a:rPr lang="sv-SE" dirty="0" err="1"/>
              <a:t>SamNet</a:t>
            </a:r>
            <a:r>
              <a:rPr lang="sv-SE" dirty="0"/>
              <a:t>:  konferens 10-11 juni 2025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E3BD4FC-8A5A-AB0C-26E4-697920C9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5670" y="6356350"/>
            <a:ext cx="1548181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079D92-1227-AB69-A340-5F0B2C127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30695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82450B-2B40-9A89-149B-C621D18B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330" y="6356350"/>
            <a:ext cx="84747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7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Referenser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sz="2100" dirty="0"/>
              <a:t>Sundh &amp; Turunen (1992/2000) (red). Social mobilisering. Om samhällsarbete i Sverige. </a:t>
            </a:r>
            <a:r>
              <a:rPr lang="sv-SE" sz="2100" dirty="0">
                <a:hlinkClick r:id="rId2"/>
              </a:rPr>
              <a:t>https://www.google.com/search?client=firefox-b-d&amp;q=Social+mobilisering.+Om+samh%C3%A4llsarbete+i+Sverige</a:t>
            </a:r>
            <a:endParaRPr lang="sv-SE" sz="2100" dirty="0"/>
          </a:p>
          <a:p>
            <a:r>
              <a:rPr lang="sv-SE" sz="2100" dirty="0"/>
              <a:t>Avhandling om Samhällsarbete i Norden: Diskurser och praktiker i omvandling (Turunen 2004), går att ladda ned </a:t>
            </a:r>
            <a:r>
              <a:rPr lang="sv-SE" sz="2100" dirty="0">
                <a:hlinkClick r:id="rId3"/>
              </a:rPr>
              <a:t>http://lnu.diva-portal.org/smash/get/diva2:206461/FULLTEXT01</a:t>
            </a:r>
            <a:endParaRPr lang="sv-SE" sz="2100" dirty="0"/>
          </a:p>
          <a:p>
            <a:r>
              <a:rPr lang="sv-SE" sz="2100" dirty="0"/>
              <a:t>Deltagardemokratiska och systemiska metoder av Turunen (2103), </a:t>
            </a:r>
            <a:r>
              <a:rPr lang="sv-SE" sz="2100" dirty="0">
                <a:hlinkClick r:id="rId4"/>
              </a:rPr>
              <a:t>https://gupea.ub.gu.se/handle/2077/34039</a:t>
            </a:r>
            <a:endParaRPr lang="sv-SE" sz="2100" dirty="0"/>
          </a:p>
          <a:p>
            <a:r>
              <a:rPr lang="sv-SE" sz="2100" dirty="0"/>
              <a:t>Senaste boken: Sjöberg &amp; Turunen (2018) (red). Samhällsarbete: aktörer, arenor och perspektiv. </a:t>
            </a:r>
            <a:r>
              <a:rPr lang="sv-SE" sz="2100" dirty="0">
                <a:hlinkClick r:id="rId5"/>
              </a:rPr>
              <a:t>https://www.adlibris.com/se/bok/samhallsarbete-aktorer-arenor-och-perspektiv-9789144111759?gclid=EAIaIQobChMIytm-n6Xt6wIVFpOyCh0wzAp9EAAYASAAEgLXnfD_BwE</a:t>
            </a:r>
            <a:endParaRPr lang="sv-SE" sz="2100" dirty="0"/>
          </a:p>
          <a:p>
            <a:r>
              <a:rPr lang="sv-SE" sz="2100" dirty="0"/>
              <a:t>Specialnummer om samhällsarbete i Nordic Social Work Research: </a:t>
            </a:r>
            <a:r>
              <a:rPr lang="sv-SE" sz="2100" dirty="0">
                <a:hlinkClick r:id="rId6"/>
              </a:rPr>
              <a:t>https://www.tandfonline.com/doi/full/10.1080/2156857X.2022.2056812</a:t>
            </a:r>
            <a:endParaRPr lang="sv-SE" sz="2100" dirty="0"/>
          </a:p>
          <a:p>
            <a:r>
              <a:rPr lang="en-US" sz="2200" dirty="0" err="1"/>
              <a:t>Kapitel</a:t>
            </a:r>
            <a:r>
              <a:rPr lang="en-US" sz="2200" dirty="0"/>
              <a:t> om </a:t>
            </a:r>
            <a:r>
              <a:rPr lang="en-US" sz="2200" dirty="0" err="1"/>
              <a:t>metoder</a:t>
            </a:r>
            <a:r>
              <a:rPr lang="en-US" sz="2200" dirty="0"/>
              <a:t> för </a:t>
            </a:r>
            <a:r>
              <a:rPr lang="en-US" sz="2200" dirty="0" err="1"/>
              <a:t>kollektiv</a:t>
            </a:r>
            <a:r>
              <a:rPr lang="en-US" sz="2200" dirty="0"/>
              <a:t> </a:t>
            </a:r>
            <a:r>
              <a:rPr lang="en-US" sz="2200" dirty="0" err="1"/>
              <a:t>mobilisering</a:t>
            </a:r>
            <a:r>
              <a:rPr lang="en-US" sz="2200" dirty="0"/>
              <a:t> av Midtgård &amp; Turunen i </a:t>
            </a:r>
            <a:r>
              <a:rPr lang="en-US" sz="2200" dirty="0" err="1"/>
              <a:t>en</a:t>
            </a:r>
            <a:r>
              <a:rPr lang="en-US" sz="2200" dirty="0"/>
              <a:t> Norsk </a:t>
            </a:r>
            <a:r>
              <a:rPr lang="en-US" sz="2200" dirty="0" err="1"/>
              <a:t>bok</a:t>
            </a:r>
            <a:r>
              <a:rPr lang="en-US" sz="2200" dirty="0"/>
              <a:t> om </a:t>
            </a:r>
            <a:r>
              <a:rPr lang="en-US" sz="2200" dirty="0" err="1"/>
              <a:t>samhällsarbete</a:t>
            </a:r>
            <a:r>
              <a:rPr lang="en-US" dirty="0"/>
              <a:t>, </a:t>
            </a:r>
            <a:r>
              <a:rPr lang="nb-NO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https://press.nordicopenaccess.no/index.php/noasp/catalog/book/168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8223AF-26DF-BAFD-DB54-DFF15BC8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1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8AC79B-68F2-41C4-A60B-8FA67A8D0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Senaste artiklar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85E39DF-E3BC-4671-8A0A-3A54C7553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Empowering Community Work in Elastic-Reflexive Transformation – A Nordic Perspective from Sweden by Turunen (2020). </a:t>
            </a:r>
            <a:r>
              <a:rPr lang="en-US" sz="2800" dirty="0">
                <a:hlinkClick r:id="rId2"/>
              </a:rPr>
              <a:t>https://socialniprace.cz/en/article/empowering-community-	work-in-elastic-reflexive-transformation-a-</a:t>
            </a:r>
            <a:r>
              <a:rPr lang="en-US" sz="2800" dirty="0" err="1">
                <a:hlinkClick r:id="rId2"/>
              </a:rPr>
              <a:t>nordic</a:t>
            </a:r>
            <a:r>
              <a:rPr lang="en-US" sz="2800" dirty="0">
                <a:hlinkClick r:id="rId2"/>
              </a:rPr>
              <a:t>-perspective-	from-sweden-2/</a:t>
            </a:r>
            <a:r>
              <a:rPr lang="en-US" sz="2800" dirty="0"/>
              <a:t>, </a:t>
            </a:r>
            <a:r>
              <a:rPr lang="en-US" dirty="0"/>
              <a:t>two </a:t>
            </a:r>
            <a:r>
              <a:rPr lang="en-US"/>
              <a:t>practical examples</a:t>
            </a:r>
            <a:endParaRPr lang="en-US" dirty="0"/>
          </a:p>
          <a:p>
            <a:r>
              <a:rPr lang="en-US" dirty="0"/>
              <a:t>Special issue on Community work in Nordic countries, In NSWR, Sjöberg &amp; Turunen as editors,  </a:t>
            </a:r>
            <a:r>
              <a:rPr lang="en-US" dirty="0">
                <a:hlinkClick r:id="rId3"/>
              </a:rPr>
              <a:t>https://www.tandfonline.com/toc/rnsw20/12/2</a:t>
            </a:r>
            <a:endParaRPr lang="en-US" dirty="0"/>
          </a:p>
          <a:p>
            <a:r>
              <a:rPr lang="en-US" dirty="0"/>
              <a:t>Urban green commons for socially sustainable cities and communities, by Barthel, Colding, Hiswåls &amp; Turunen (2022) </a:t>
            </a:r>
            <a:r>
              <a:rPr lang="en-US" dirty="0">
                <a:hlinkClick r:id="rId4"/>
              </a:rPr>
              <a:t>https://www.tandfonline.com/doi/full/10.1080/2156857X.2021.1947876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83E92C-76E7-4AF1-8820-C76BC40B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Turunen CSA 20241114</a:t>
            </a:r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AE331F5-5CA9-494F-877E-92BAE17B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BF3A59-ED7D-231F-2B0E-FB627532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88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sz="2800">
                <a:solidFill>
                  <a:srgbClr val="FFFFFF"/>
                </a:solidFill>
              </a:rPr>
              <a:t>Tack för uppmärksamheten!</a:t>
            </a:r>
          </a:p>
        </p:txBody>
      </p:sp>
      <p:sp>
        <p:nvSpPr>
          <p:cNvPr id="25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sv-SE" dirty="0"/>
          </a:p>
          <a:p>
            <a:r>
              <a:rPr lang="sv-SE">
                <a:hlinkClick r:id="rId2"/>
              </a:rPr>
              <a:t>Paivi.Turunen@hig.se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D134B7-DEB3-2127-78C2-477474D3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2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17494D-6E88-050D-C277-B099AA41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sv-SE" sz="4800"/>
              <a:t>Samhällsarbete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EF5C93-FCAC-7334-EDC2-BC27151B4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240"/>
            <a:ext cx="2743200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8A3627-4DEE-EC72-2DF0-85E87AE1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FF33D25-303F-92E2-4D99-33CD04CF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8" name="Platshållare för innehåll 2">
            <a:extLst>
              <a:ext uri="{FF2B5EF4-FFF2-40B4-BE49-F238E27FC236}">
                <a16:creationId xmlns:a16="http://schemas.microsoft.com/office/drawing/2014/main" id="{76B789FB-85B1-3EF8-C041-43D177561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03989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556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9AE789-D5FB-843F-9B4B-29D565A2C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808DB5B-C7A6-7EE8-08CB-C5F68B9D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Community work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CEA775-28EF-0817-68B6-C14DBC4C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FB78BC-D80B-61D3-147B-F0486C6C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0C3AC7-A172-9978-B98B-5EEF776F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8" name="Platshållare för innehåll 2">
            <a:extLst>
              <a:ext uri="{FF2B5EF4-FFF2-40B4-BE49-F238E27FC236}">
                <a16:creationId xmlns:a16="http://schemas.microsoft.com/office/drawing/2014/main" id="{BB49E055-E966-726A-5C88-44EA6CAC7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4860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3750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83AC9-C00E-DFA1-8067-B767E10B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sz="3700" dirty="0">
                <a:solidFill>
                  <a:srgbClr val="FFFFFF"/>
                </a:solidFill>
              </a:rPr>
              <a:t>Kort om </a:t>
            </a:r>
            <a:r>
              <a:rPr lang="sv-SE" sz="3700" dirty="0" err="1">
                <a:solidFill>
                  <a:srgbClr val="FFFFFF"/>
                </a:solidFill>
              </a:rPr>
              <a:t>samhällsarbets</a:t>
            </a:r>
            <a:r>
              <a:rPr lang="sv-SE" sz="3700" dirty="0">
                <a:solidFill>
                  <a:srgbClr val="FFFFFF"/>
                </a:solidFill>
              </a:rPr>
              <a:t> förhistoria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B56CF4C-D1AB-8906-A465-37B6B39D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sv-SE" sz="1800" dirty="0"/>
              <a:t>Settlementrörelsen/hemgårdsrörelsen: </a:t>
            </a:r>
            <a:r>
              <a:rPr lang="sv-SE" sz="1800" dirty="0" err="1"/>
              <a:t>Toynbee</a:t>
            </a:r>
            <a:r>
              <a:rPr lang="sv-SE" sz="1800" dirty="0"/>
              <a:t> Hall (1884) och Hull House (1889), </a:t>
            </a:r>
            <a:r>
              <a:rPr lang="sv-SE" sz="1800" dirty="0" err="1"/>
              <a:t>Swedner</a:t>
            </a:r>
            <a:r>
              <a:rPr lang="sv-SE" sz="1800" dirty="0"/>
              <a:t> &amp; </a:t>
            </a:r>
            <a:r>
              <a:rPr lang="sv-SE" sz="1800" dirty="0" err="1"/>
              <a:t>Swedner</a:t>
            </a:r>
            <a:r>
              <a:rPr lang="sv-SE" sz="1800" dirty="0"/>
              <a:t> (1995), Pionjärer i socialt arbete</a:t>
            </a:r>
          </a:p>
          <a:p>
            <a:r>
              <a:rPr lang="sv-SE" sz="1800" dirty="0"/>
              <a:t>CSA, Centralförbundet för socialt arbete, 1903, se vidare Kerstin Lindholm (1993) och Swärd &amp; Edebalk (2017)</a:t>
            </a:r>
          </a:p>
          <a:p>
            <a:r>
              <a:rPr lang="sv-SE" sz="1800" dirty="0"/>
              <a:t>Hemgårdsrörelsen i Sverige, t ex Birkagården i Stockholm, 1912, </a:t>
            </a:r>
            <a:r>
              <a:rPr lang="sv-SE" sz="1800" dirty="0">
                <a:hlinkClick r:id="rId2"/>
              </a:rPr>
              <a:t>https://www.birkagarden.se/about-2</a:t>
            </a:r>
            <a:endParaRPr lang="sv-SE" sz="1800" dirty="0"/>
          </a:p>
          <a:p>
            <a:r>
              <a:rPr lang="sv-SE" sz="1800" dirty="0"/>
              <a:t>Settlementhus, hemgård, fritidsgård, grannskapshus, mötesplats, kulturhus, mm</a:t>
            </a:r>
          </a:p>
          <a:p>
            <a:r>
              <a:rPr lang="sv-SE" sz="1800" dirty="0"/>
              <a:t>Socialhandbok av von Koch (1925). Översikt över offentligt och enskilt samhällsarbete i Sverige</a:t>
            </a:r>
          </a:p>
          <a:p>
            <a:pPr marL="0" indent="0">
              <a:buNone/>
            </a:pPr>
            <a:endParaRPr lang="sv-SE" sz="1800" dirty="0"/>
          </a:p>
          <a:p>
            <a:endParaRPr lang="sv-SE" sz="18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3044767-1174-A735-51EB-4348BF35D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8B59B6B-C8FD-B410-572C-A381434B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030904-424E-27FA-55E2-72DDF204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7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BB5BDA-2677-8319-0BF8-8AF97AA7B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Metodutveckling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Utbildning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Praktiska experiment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Forskning</a:t>
            </a:r>
          </a:p>
        </p:txBody>
      </p:sp>
      <p:sp>
        <p:nvSpPr>
          <p:cNvPr id="24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F13A4A-06E1-F970-C17E-AB5879427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92500" lnSpcReduction="10000"/>
          </a:bodyPr>
          <a:lstStyle/>
          <a:p>
            <a:endParaRPr lang="sv-SE" sz="2000" dirty="0"/>
          </a:p>
          <a:p>
            <a:r>
              <a:rPr lang="sv-SE" sz="2000" dirty="0"/>
              <a:t>Socialarbetaren och samhällsförändringar av Gunnel </a:t>
            </a:r>
            <a:r>
              <a:rPr lang="sv-SE" sz="2000" dirty="0" err="1"/>
              <a:t>Swedner</a:t>
            </a:r>
            <a:r>
              <a:rPr lang="sv-SE" sz="2000" dirty="0"/>
              <a:t>, 1969. Samhällsarbete som metod i socialt arbete.</a:t>
            </a:r>
          </a:p>
          <a:p>
            <a:r>
              <a:rPr lang="sv-SE" sz="2000" dirty="0"/>
              <a:t>Den första kursen i samhällsarbete vid Socialhögskolan i Lund 1968</a:t>
            </a:r>
          </a:p>
          <a:p>
            <a:r>
              <a:rPr lang="sv-SE" sz="2000" dirty="0"/>
              <a:t>Nordisk läsning i samhällsarbete av Kerstin Lindholm, red, 1971</a:t>
            </a:r>
          </a:p>
          <a:p>
            <a:r>
              <a:rPr lang="sv-SE" sz="2000" dirty="0"/>
              <a:t>Fallet Rosengård av Karin Flemström och Alf Ronnby, 1972</a:t>
            </a:r>
          </a:p>
          <a:p>
            <a:r>
              <a:rPr lang="sv-SE" sz="2000" dirty="0"/>
              <a:t>… revolution på tjänstetid …”  om ett samhällsarbete i Aspudden av Ahlberg m </a:t>
            </a:r>
            <a:r>
              <a:rPr lang="sv-SE" sz="2000" dirty="0" err="1"/>
              <a:t>fl</a:t>
            </a:r>
            <a:r>
              <a:rPr lang="sv-SE" sz="2000" dirty="0"/>
              <a:t> (1975)</a:t>
            </a:r>
          </a:p>
          <a:p>
            <a:r>
              <a:rPr lang="sv-SE" sz="2000" dirty="0"/>
              <a:t>Samförstånd eller konflikt? Om samhällsarbete inom socialvården, Lundgren m </a:t>
            </a:r>
            <a:r>
              <a:rPr lang="sv-SE" sz="2000" dirty="0" err="1"/>
              <a:t>fl</a:t>
            </a:r>
            <a:r>
              <a:rPr lang="sv-SE" sz="2000" dirty="0"/>
              <a:t> (1978), Läs eller läs om boken</a:t>
            </a:r>
          </a:p>
          <a:p>
            <a:r>
              <a:rPr lang="sv-SE" sz="2000" dirty="0"/>
              <a:t>Sociala synpunkter på samhällsplanering av Socialstyrelsen, 1982 </a:t>
            </a:r>
          </a:p>
          <a:p>
            <a:r>
              <a:rPr lang="sv-SE" sz="2000" dirty="0"/>
              <a:t>Socialt arbete: En grundbok av Harald </a:t>
            </a:r>
            <a:r>
              <a:rPr lang="sv-SE" sz="2000" dirty="0" err="1"/>
              <a:t>Swedner</a:t>
            </a:r>
            <a:r>
              <a:rPr lang="sv-SE" sz="2000" dirty="0"/>
              <a:t>, 1983</a:t>
            </a:r>
          </a:p>
          <a:p>
            <a:r>
              <a:rPr lang="sv-SE" sz="2000" dirty="0"/>
              <a:t>Human Welfare and Action Research in Urban Settings av H </a:t>
            </a:r>
            <a:r>
              <a:rPr lang="sv-SE" sz="2000" dirty="0" err="1"/>
              <a:t>Swedner</a:t>
            </a:r>
            <a:r>
              <a:rPr lang="sv-SE" sz="2000" dirty="0"/>
              <a:t>, 1983</a:t>
            </a:r>
          </a:p>
          <a:p>
            <a:r>
              <a:rPr lang="sv-SE" sz="2000" dirty="0">
                <a:solidFill>
                  <a:srgbClr val="FF0000"/>
                </a:solidFill>
              </a:rPr>
              <a:t>Aktionsforskning har i samhällsarbete varit ett sätt att kombinera forskning, utbildning och förändringsarbete sedan i slutet av 1800-talet</a:t>
            </a:r>
          </a:p>
          <a:p>
            <a:endParaRPr lang="sv-SE" sz="2000" dirty="0"/>
          </a:p>
          <a:p>
            <a:endParaRPr lang="sv-SE" sz="20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FD4199-F6FC-0B77-0694-05656346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B77709-75DF-D556-FB3C-20399A30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829EBD1-05E5-3751-324D-F9658698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9C5A411-60B4-D3E9-A6FF-B6B92D9A7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Nyare litteratur, forskning,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avhandlingar,</a:t>
            </a:r>
            <a:br>
              <a:rPr lang="sv-SE" dirty="0">
                <a:solidFill>
                  <a:srgbClr val="FFFFFF"/>
                </a:solidFill>
              </a:rPr>
            </a:br>
            <a:r>
              <a:rPr lang="sv-SE" dirty="0">
                <a:solidFill>
                  <a:srgbClr val="FFFFFF"/>
                </a:solidFill>
              </a:rPr>
              <a:t>specialnummer i NSWR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0CCC9F-401E-6C1B-F04C-DBF420B9F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fontScale="85000" lnSpcReduction="20000"/>
          </a:bodyPr>
          <a:lstStyle/>
          <a:p>
            <a:r>
              <a:rPr lang="sv-SE" dirty="0"/>
              <a:t>Social Mobilisering: Om samhällsarbete i Sverige, Sundh &amp; Turunen, red., (1992/2000)</a:t>
            </a:r>
          </a:p>
          <a:p>
            <a:r>
              <a:rPr lang="sv-SE" dirty="0"/>
              <a:t>Avhandlingar sedan 1985-2004, Turunen (2004), </a:t>
            </a:r>
            <a:r>
              <a:rPr lang="sv-SE" dirty="0">
                <a:hlinkClick r:id="rId2"/>
              </a:rPr>
              <a:t>https://lnu.diva-portal.org/smash/record.jsf?pid=diva2%3A206461&amp;dswid=-8340</a:t>
            </a:r>
            <a:endParaRPr lang="sv-SE" dirty="0"/>
          </a:p>
          <a:p>
            <a:r>
              <a:rPr lang="sv-SE" dirty="0"/>
              <a:t>Samhällsarbete: Aktörer, Arenor och Perspektiv, Sjöberg &amp; Turunen, red.,  (2018)</a:t>
            </a:r>
          </a:p>
          <a:p>
            <a:r>
              <a:rPr lang="sv-SE" dirty="0"/>
              <a:t>Specialnummer om samhällsarbete i Norden i NSWR (2022), se vidare, </a:t>
            </a:r>
            <a:r>
              <a:rPr lang="sv-SE" dirty="0">
                <a:hlinkClick r:id="rId3"/>
              </a:rPr>
              <a:t>https://www.tandfonline.com/doi/full/10.1080/2156857X.2022.2056812</a:t>
            </a:r>
            <a:endParaRPr lang="sv-SE" dirty="0"/>
          </a:p>
          <a:p>
            <a:r>
              <a:rPr lang="sv-SE" dirty="0"/>
              <a:t>Socialtjänstens arbete med social hållbarhet – Insatser på individ-, grupp- och samhällsnivå av Blom, Eriksson, Snellman (2023)</a:t>
            </a:r>
          </a:p>
          <a:p>
            <a:r>
              <a:rPr lang="sv-SE" dirty="0"/>
              <a:t>Nya vetenskapliga artiklar i form av ekosocialt arbete, </a:t>
            </a:r>
            <a:r>
              <a:rPr lang="sv-SE" dirty="0" err="1"/>
              <a:t>climate</a:t>
            </a:r>
            <a:r>
              <a:rPr lang="sv-SE" dirty="0"/>
              <a:t> </a:t>
            </a:r>
            <a:r>
              <a:rPr lang="sv-SE" dirty="0" err="1"/>
              <a:t>commons</a:t>
            </a:r>
            <a:r>
              <a:rPr lang="sv-SE" dirty="0"/>
              <a:t> etc. </a:t>
            </a:r>
          </a:p>
          <a:p>
            <a:r>
              <a:rPr lang="sv-SE" dirty="0"/>
              <a:t>Internationellt utbyte pågår på flera fronter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96A88A-3D37-8EC1-D6F2-B172B0E0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87B61E-4558-C629-883A-CBB1A23D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051134-D16C-6536-ACF6-B631DA11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8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9E1755C-C0F2-B5C1-F89B-7592B7E2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sv-SE"/>
              <a:t> Samhällsarbete? </a:t>
            </a:r>
            <a:endParaRPr lang="sv-SE" dirty="0"/>
          </a:p>
        </p:txBody>
      </p:sp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17528C-AE75-A315-4BBC-745BB316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lnSpcReduction="10000"/>
          </a:bodyPr>
          <a:lstStyle/>
          <a:p>
            <a:r>
              <a:rPr lang="sv-SE" sz="1800" dirty="0"/>
              <a:t>Grannskapsarbete?</a:t>
            </a:r>
          </a:p>
          <a:p>
            <a:r>
              <a:rPr lang="sv-SE" sz="1800" dirty="0"/>
              <a:t>Organisationsarbete?</a:t>
            </a:r>
          </a:p>
          <a:p>
            <a:r>
              <a:rPr lang="sv-SE" sz="1800" dirty="0"/>
              <a:t>Social planering?</a:t>
            </a:r>
          </a:p>
          <a:p>
            <a:r>
              <a:rPr lang="sv-SE" sz="1800" dirty="0"/>
              <a:t>Aktionsinriktat arbete?</a:t>
            </a:r>
          </a:p>
          <a:p>
            <a:r>
              <a:rPr lang="sv-SE" sz="1800" dirty="0"/>
              <a:t>Social mobilisering?</a:t>
            </a:r>
          </a:p>
          <a:p>
            <a:r>
              <a:rPr lang="sv-SE" sz="1800" dirty="0"/>
              <a:t>Förebyggande arbete?</a:t>
            </a:r>
          </a:p>
          <a:p>
            <a:r>
              <a:rPr lang="sv-SE" sz="1800" dirty="0"/>
              <a:t>Fältarbete?</a:t>
            </a:r>
          </a:p>
          <a:p>
            <a:r>
              <a:rPr lang="sv-SE" sz="1800" dirty="0"/>
              <a:t>Områdesarbete?</a:t>
            </a:r>
          </a:p>
          <a:p>
            <a:r>
              <a:rPr lang="sv-SE" sz="1800" dirty="0"/>
              <a:t>Samverkan? </a:t>
            </a:r>
          </a:p>
          <a:p>
            <a:endParaRPr lang="sv-SE" sz="1800" dirty="0"/>
          </a:p>
          <a:p>
            <a:r>
              <a:rPr lang="sv-SE" sz="1800" dirty="0"/>
              <a:t>Allt för socialt utvecklings- och förändringsarbete med varierande ändamål, beroende på lokalsamhälleliga behov och problem samt idéer</a:t>
            </a: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E793C53-5448-E582-5FD1-F551E988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1706216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4BCA6A-B368-CB49-24F6-70AD4B33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7338" y="6356350"/>
            <a:ext cx="366935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585A99-179D-E446-C84A-84CA016E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104" y="6356350"/>
            <a:ext cx="157369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2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F574F32-A403-EE10-1175-2C4E654B0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Samhällsarbete handlar om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A0FAE7-3F90-377C-C52A-6494C291D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i="1" dirty="0"/>
              <a:t>”Att analysera sociala missförhållanden och utifrån denna analys förändra olika samhällssystem”</a:t>
            </a:r>
          </a:p>
          <a:p>
            <a:pPr marL="0" indent="0">
              <a:buNone/>
            </a:pPr>
            <a:r>
              <a:rPr lang="sv-SE" i="1" dirty="0"/>
              <a:t>   </a:t>
            </a:r>
          </a:p>
          <a:p>
            <a:pPr marL="0" indent="0">
              <a:buNone/>
            </a:pPr>
            <a:r>
              <a:rPr lang="sv-SE" dirty="0"/>
              <a:t>Samhällsarbete   </a:t>
            </a:r>
          </a:p>
          <a:p>
            <a:pPr marL="0" indent="0">
              <a:buNone/>
            </a:pPr>
            <a:r>
              <a:rPr lang="sv-SE" dirty="0"/>
              <a:t>”</a:t>
            </a:r>
            <a:r>
              <a:rPr lang="sv-SE" i="1" dirty="0"/>
              <a:t>en process för att möjliggöra och förbättra folkligt deltagande, skapande och mobilisering av lokala resurser i syfte att möta lokala behov inom ramen för den lokala, regionala och nationella utvecklingen</a:t>
            </a:r>
            <a:r>
              <a:rPr lang="sv-SE" dirty="0"/>
              <a:t>” </a:t>
            </a:r>
          </a:p>
          <a:p>
            <a:pPr marL="0" indent="0">
              <a:buNone/>
            </a:pPr>
            <a:r>
              <a:rPr lang="sv-SE" dirty="0" err="1"/>
              <a:t>Swedner</a:t>
            </a:r>
            <a:r>
              <a:rPr lang="sv-SE" dirty="0"/>
              <a:t>, G (1969) Socialarbetaren och samhällsförändringar</a:t>
            </a:r>
          </a:p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3F6BA9D-3A32-1DBE-A96B-76821537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4708EE6-D22F-6A6E-D5F5-A9F413F6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150EA4A-7D6B-41CF-8DCC-759C5864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7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CD9B0EF-70C9-904C-49B7-4EAB8FE9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dirty="0"/>
              <a:t>Radikalisering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4D3D533-62F2-582B-B238-19B7DF752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”</a:t>
            </a:r>
            <a:r>
              <a:rPr lang="sv-SE" i="1" dirty="0"/>
              <a:t>Samhällsarbete innebär en basorganisering (gräsrotsorganisering) och utveckling av kollektiva arbetsformer (samagerande) bland förtryckta och politiskt fattiga grupper med syftet att – under indragande av så många som möjligt i processen – utveckla kritiskt tänkande och förändrande handlingar i gruppens intresse.” (…) ( Ronnby 1977) 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6EACED-98AA-F9A0-5849-75851156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43EE338-101E-C560-D983-247DDBE2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Turunen CSA 20241114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ADC28E-EBEA-012D-6B43-1C524A0A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44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4492</TotalTime>
  <Words>1360</Words>
  <Application>Microsoft Office PowerPoint</Application>
  <PresentationFormat>Bredbild</PresentationFormat>
  <Paragraphs>142</Paragraphs>
  <Slides>18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      Samhällsarbete utmanar som förr</vt:lpstr>
      <vt:lpstr>Samhällsarbete </vt:lpstr>
      <vt:lpstr>Community work</vt:lpstr>
      <vt:lpstr>Kort om samhällsarbets förhistoria</vt:lpstr>
      <vt:lpstr>Metodutveckling Utbildning Praktiska experiment Forskning</vt:lpstr>
      <vt:lpstr>Nyare litteratur, forskning, avhandlingar, specialnummer i NSWR</vt:lpstr>
      <vt:lpstr> Samhällsarbete? </vt:lpstr>
      <vt:lpstr>Samhällsarbete handlar om</vt:lpstr>
      <vt:lpstr>Radikalisering</vt:lpstr>
      <vt:lpstr>Förändrings-arbete på mesonivå</vt:lpstr>
      <vt:lpstr>Förbättra levnadsförhållanden i allmänhet  och för utsatta grupper i synnerhet</vt:lpstr>
      <vt:lpstr>Socialt arbete på mesonivå - inte av generellt intresse </vt:lpstr>
      <vt:lpstr>Trots att</vt:lpstr>
      <vt:lpstr>Utmaningar</vt:lpstr>
      <vt:lpstr> Aktuella uppmuntrande exempel: vi ger inte upp</vt:lpstr>
      <vt:lpstr>Referenser</vt:lpstr>
      <vt:lpstr>Senaste artiklar</vt:lpstr>
      <vt:lpstr>Tack för uppmärksamheten!</vt:lpstr>
    </vt:vector>
  </TitlesOfParts>
  <Company>Högskolan i Gävle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Socialt arbete på makronivå – strukturinriktat socialt arbete som exempel</dc:title>
  <dc:creator>Päivi Turunen</dc:creator>
  <cp:lastModifiedBy>Alexandru Panican</cp:lastModifiedBy>
  <cp:revision>158</cp:revision>
  <dcterms:created xsi:type="dcterms:W3CDTF">2018-09-27T14:46:27Z</dcterms:created>
  <dcterms:modified xsi:type="dcterms:W3CDTF">2024-11-11T08:09:41Z</dcterms:modified>
</cp:coreProperties>
</file>