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723" r:id="rId2"/>
    <p:sldId id="724" r:id="rId3"/>
    <p:sldId id="256" r:id="rId4"/>
    <p:sldId id="727" r:id="rId5"/>
    <p:sldId id="728" r:id="rId6"/>
    <p:sldId id="732" r:id="rId7"/>
    <p:sldId id="729" r:id="rId8"/>
    <p:sldId id="730" r:id="rId9"/>
    <p:sldId id="736" r:id="rId10"/>
    <p:sldId id="731" r:id="rId11"/>
    <p:sldId id="733" r:id="rId12"/>
    <p:sldId id="734" r:id="rId13"/>
    <p:sldId id="735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E31F45-4DFD-B742-4364-D195310A7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5716DAB-DCEC-251A-5947-271B0A0F9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BB96F5-40A5-4C9C-80C9-AEEB4614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096892-6FD0-5139-E646-824AB37C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433053-E911-37A4-7571-AB7D3AA44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59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6F01F7-A86A-72A5-6503-BC31E52D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7B3DC0E-824E-5DDC-EB4C-854C9D844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63E0D9D-218D-0DA2-5349-13A370A8F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D66F24-C3D1-7C35-058D-AC008DCFE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924925A-F176-90BC-B737-720C8061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3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63576B6-051C-F9F1-B6EA-2B340112A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76D6D7E-85E1-5BCE-9BC0-4A922C99D1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4D4760-E5EE-8E60-9281-B9AFE068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FF1A93-898A-5AB7-B190-C21D0D93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E7C2EFC-E1B5-03ED-52E1-C968ABAB3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398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072" y="1214476"/>
            <a:ext cx="7188873" cy="2775761"/>
          </a:xfrm>
        </p:spPr>
        <p:txBody>
          <a:bodyPr anchor="b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067" y="4275981"/>
            <a:ext cx="7188872" cy="1752600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om du vill redigera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32423" y="6048048"/>
            <a:ext cx="7190316" cy="461433"/>
          </a:xfrm>
        </p:spPr>
        <p:txBody>
          <a:bodyPr anchor="b"/>
          <a:lstStyle>
            <a:lvl1pPr marL="0" indent="0">
              <a:buNone/>
              <a:defRPr sz="75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Redigera format för bakgrundstext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9994883" y="6174633"/>
            <a:ext cx="1662688" cy="410400"/>
          </a:xfrm>
          <a:blipFill rotWithShape="1"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4943185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D383AD-F11A-BBC2-A5E9-32263F43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599902-EF37-77B9-5BBE-916E1C2EA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F31490-651D-4020-CE1E-70E9D6BA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2163B74-902B-CEB9-6754-72914B90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275CDC-C3E8-6F76-7BB3-DCC0E346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786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B2D31F-FAB8-4694-6D36-EC67AFF2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FC3A6F-2F79-543A-04EC-C274269BE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CCAAA1-C180-3947-ED64-68991F3A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D527A9C-4E00-AEED-A13F-BBBFB137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520C3F-5C92-BB1F-029F-BB0F4DA1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87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F2B766-421D-E5AF-D263-141E5C37A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44D1F5-8B39-BC8C-7053-5B670A796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0C0679-A8F9-FA04-16A0-9361E0A51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24CC42-EEDD-6083-EFE2-736F6E254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6D0D15-F6F3-3644-893E-16072D67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25E0A1-5D29-AA3B-5B90-B29D489F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090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458778-4849-F00F-91D8-DFEF7E025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AF9FD1-9A8B-8768-2D11-97307A59E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6AC5AFE-B06D-E419-AD2A-33E802B0E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279E57A-9361-C491-C2AF-49DE06804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1D197BC-2862-868D-8F79-B5FED10B8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98A79AE-6622-3327-5E28-87ECFA9E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C68694B-241A-85B9-5874-BE44E6C7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564EE4-3AD5-7281-EADF-12061E80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525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C780B8-8BCA-129B-161F-4A6CE18D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38750C9-29F3-14EF-ED2E-F79CF651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6942DDD-E9A5-C9D0-D10B-9269A852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A1ED9BB-C156-5C2B-ECE8-6CE67A89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967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F37BD29-CF7D-112A-D79A-D96588D40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A8B2ED2-DBCE-1BA6-8F6C-F888D0C09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9E87587-01C2-D277-8727-4662FF54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1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CC3BA3-2AB2-222A-AED7-9BA117CD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F4BEDE8-D14C-1896-1E9D-D4121AF8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D7DEB5-1879-5EA2-FE44-6FB8A76AE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9148D51-8C63-7AB7-6EC0-DCFFBA46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EF0329B-0707-2170-FCA6-0A28A865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20FADF-7334-A364-345B-DC85B78D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D525AB-112B-11E0-9648-7E824BAD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5A3F127-E3ED-1A46-B44D-3690B8E62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16DC0E-B01C-7933-60B6-C56791294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959D73-AEF7-118E-A3BA-B05E14A6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214835-7C47-1F51-BF8F-E4C61513E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B1C44D-8DF8-822E-FAA3-D36165A1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08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8D0DA77-E285-4375-CCD4-4FB78177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1328771-3F3D-6820-FCE6-8D941CC53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AC44B8-1A21-935F-6AA6-97B3840C4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D0EFAF-3400-42A9-8518-3351041253F1}" type="datetimeFigureOut">
              <a:rPr lang="sv-SE" smtClean="0"/>
              <a:t>2024-11-06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297DF67-B18B-28C5-F602-2C6DDE1A3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7892FF-982E-6398-C7DC-34D7CDF67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AB94D2-4A7E-45A5-8F53-FA3914970A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34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1920x1080_4.jpg">
            <a:extLst>
              <a:ext uri="{FF2B5EF4-FFF2-40B4-BE49-F238E27FC236}">
                <a16:creationId xmlns:a16="http://schemas.microsoft.com/office/drawing/2014/main" id="{B5AA1FD0-CB15-45DA-A36B-7781521F7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itle 3">
            <a:extLst>
              <a:ext uri="{FF2B5EF4-FFF2-40B4-BE49-F238E27FC236}">
                <a16:creationId xmlns:a16="http://schemas.microsoft.com/office/drawing/2014/main" id="{2127E54D-1276-420F-B103-E735A6F99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764" y="527050"/>
            <a:ext cx="8758396" cy="21399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sv-SE" altLang="sv-SE" sz="4000" dirty="0"/>
              <a:t>Reform för socionomers specialistutbildningar</a:t>
            </a:r>
            <a:br>
              <a:rPr lang="sv-SE" altLang="sv-SE" dirty="0"/>
            </a:br>
            <a:br>
              <a:rPr lang="sv-SE" altLang="sv-SE" dirty="0"/>
            </a:br>
            <a:br>
              <a:rPr lang="sv-SE" altLang="sv-SE" dirty="0"/>
            </a:br>
            <a:endParaRPr lang="sv-SE" altLang="sv-SE" dirty="0"/>
          </a:p>
        </p:txBody>
      </p:sp>
      <p:sp>
        <p:nvSpPr>
          <p:cNvPr id="57348" name="Subtitle 4">
            <a:extLst>
              <a:ext uri="{FF2B5EF4-FFF2-40B4-BE49-F238E27FC236}">
                <a16:creationId xmlns:a16="http://schemas.microsoft.com/office/drawing/2014/main" id="{CC506BFE-471A-4BDC-96BF-6D9CE7687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8672" y="5207213"/>
            <a:ext cx="5210175" cy="1314450"/>
          </a:xfrm>
        </p:spPr>
        <p:txBody>
          <a:bodyPr/>
          <a:lstStyle/>
          <a:p>
            <a:pPr algn="ctr" eaLnBrk="1" hangingPunct="1"/>
            <a:r>
              <a:rPr lang="sv-SE" altLang="sv-SE" sz="1500" dirty="0"/>
              <a:t>Konferens om socionomutbildningen</a:t>
            </a:r>
          </a:p>
          <a:p>
            <a:pPr algn="ctr" eaLnBrk="1" hangingPunct="1"/>
            <a:r>
              <a:rPr lang="sv-SE" altLang="sv-SE" sz="1500" dirty="0"/>
              <a:t>Stockholm</a:t>
            </a:r>
          </a:p>
          <a:p>
            <a:pPr algn="ctr" eaLnBrk="1" hangingPunct="1"/>
            <a:r>
              <a:rPr lang="sv-SE" altLang="sv-SE" sz="1500" dirty="0"/>
              <a:t>14 november 2024</a:t>
            </a:r>
          </a:p>
        </p:txBody>
      </p:sp>
      <p:sp>
        <p:nvSpPr>
          <p:cNvPr id="57349" name="ClipArt Placeholder 2">
            <a:extLst>
              <a:ext uri="{FF2B5EF4-FFF2-40B4-BE49-F238E27FC236}">
                <a16:creationId xmlns:a16="http://schemas.microsoft.com/office/drawing/2014/main" id="{55152D18-0416-49E6-81B4-FA3BE538A861}"/>
              </a:ext>
            </a:extLst>
          </p:cNvPr>
          <p:cNvSpPr>
            <a:spLocks noGrp="1" noTextEdit="1"/>
          </p:cNvSpPr>
          <p:nvPr>
            <p:ph type="clipArt" sz="quarter" idx="11"/>
          </p:nvPr>
        </p:nvSpPr>
        <p:spPr>
          <a:xfrm>
            <a:off x="9020176" y="6175376"/>
            <a:ext cx="1247775" cy="409575"/>
          </a:xfrm>
          <a:blipFill dpi="0">
            <a:srcRect/>
          </a:blipFill>
        </p:spPr>
        <p:txBody>
          <a:bodyPr/>
          <a:lstStyle/>
          <a:p>
            <a:endParaRPr lang="sv-SE"/>
          </a:p>
        </p:txBody>
      </p:sp>
      <p:sp>
        <p:nvSpPr>
          <p:cNvPr id="57350" name="textruta 1">
            <a:extLst>
              <a:ext uri="{FF2B5EF4-FFF2-40B4-BE49-F238E27FC236}">
                <a16:creationId xmlns:a16="http://schemas.microsoft.com/office/drawing/2014/main" id="{FFC78065-5BD2-414C-BB07-B9D2C5293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880" y="1713230"/>
            <a:ext cx="62382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sv-SE" dirty="0">
                <a:solidFill>
                  <a:schemeClr val="bg1"/>
                </a:solidFill>
              </a:rPr>
              <a:t>Förbundet Sveriges Socionomutbildningar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Förbundet för forskning och praktik i socialt arbete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Föreningen Sveriges Socialchefer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Akademikerförbundet SSR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Fackförbundet Vision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04DF8DA-1B2F-E879-D3A7-2072522436ED}"/>
              </a:ext>
            </a:extLst>
          </p:cNvPr>
          <p:cNvSpPr txBox="1"/>
          <p:nvPr/>
        </p:nvSpPr>
        <p:spPr>
          <a:xfrm>
            <a:off x="4773556" y="3932445"/>
            <a:ext cx="2542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solidFill>
                  <a:srgbClr val="FFFFFF"/>
                </a:solidFill>
              </a:rPr>
              <a:t>Tapio Salonen</a:t>
            </a:r>
          </a:p>
          <a:p>
            <a:pPr algn="ctr"/>
            <a:r>
              <a:rPr lang="sv-SE" dirty="0" err="1">
                <a:solidFill>
                  <a:srgbClr val="FFFFFF"/>
                </a:solidFill>
              </a:rPr>
              <a:t>Ordf</a:t>
            </a:r>
            <a:r>
              <a:rPr lang="sv-SE" dirty="0">
                <a:solidFill>
                  <a:srgbClr val="FFFFFF"/>
                </a:solidFill>
              </a:rPr>
              <a:t> i skuggutredningen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CD6E25-CCDD-8E53-2797-60A6C365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15320" cy="1325563"/>
          </a:xfrm>
        </p:spPr>
        <p:txBody>
          <a:bodyPr>
            <a:normAutofit/>
          </a:bodyPr>
          <a:lstStyle/>
          <a:p>
            <a:r>
              <a:rPr lang="sv-SE" sz="3200" b="1" dirty="0"/>
              <a:t>En ny yrkesexamen efter socionomexamen föreslås inrättas.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D4965A-8292-AE6B-A7D8-669387E38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04"/>
            <a:ext cx="10515600" cy="50933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Specialistutbildningar med yrkesexamen på avancerad nivå med minst 60 </a:t>
            </a:r>
            <a:r>
              <a:rPr lang="sv-SE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införs inom socionomfältet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sv-S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fter utredningar från Socialstyrelsen och UKÄ har nyligen en yrkesexamen på avancerad nivå för hälso- och sjukvårdskuratorer inrättats (60 </a:t>
            </a:r>
            <a:r>
              <a:rPr lang="sv-SE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Införs på samma sätt inom socionomfältets andra inriktningar. Kommande utredningar får klargöra vilka specialistutbildningar ska utvecklas. Inom socialtjänsten: barnskydd, familjerätt, skolområdet, ungdomsarbete, försörjning, missbruk, äldreomsorg, funktionshinder, prevention och mobilisering, motverka ungdomskriminalitet. 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Blir en fråga för enskilda lärosäten att ansöka om att få inrätta olika specialistutbildningar med olika inriktningar.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sv-S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863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10C55E-2650-851B-5F15-73277F0AA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405"/>
            <a:ext cx="1075436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sv-SE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nationell målsättning att hälften av alla yrkesverksamma socionomer ska ha genomgått en specialistutbildning år 2040.</a:t>
            </a:r>
            <a:br>
              <a:rPr lang="sv-SE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6AD23F-8951-126B-BEF3-589FADA70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4257"/>
            <a:ext cx="10515600" cy="3487103"/>
          </a:xfrm>
        </p:spPr>
        <p:txBody>
          <a:bodyPr/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sv-SE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behövs organisatoriska och  formella förutsättningar under de kommande åren för att starta specialistsocionomutbildningar, förslagsvis från 2027/28.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 utvecklingstrenden fortsätter 60 000 socionomer till 2040-talet.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Utbildningsvolym på ca 1 500 – 2 00 examinationer årligen till specialistsocionom</a:t>
            </a:r>
            <a:endParaRPr lang="sv-S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BB5C30-FDA4-8EA4-E196-414FBB56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sv-SE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Minst ett års yrkeserfarenhet förordas som behörighetskrav för utbildningar till specialistsocionom.</a:t>
            </a:r>
            <a:br>
              <a:rPr lang="sv-SE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10F41B-0CE7-90A1-E987-7D7257A9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 skall övergången mellan socionomutbildning och yrkesexamen till specialistsocionom regleras?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Enligt Högskoleförordningen: grundläggande behörighet (socionomexamen) och  möjligheter till särskild behörighet för tillträde till avancerad nivå.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Särskild behörighet: krav på högskolekurser eller ”</a:t>
            </a:r>
            <a:r>
              <a:rPr lang="sv-SE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andra villkor som betingas av utbildningen eller är av betydelse för det yrkesområde som utbildningen förbereder för”.  			 	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innebär rätt att ställa krav på yrkeserfarenhet.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sv-SE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Behörighetskravet: minst 1 års yrkeserfarenhet inom relevant område i socialt arbete för att tillgodogöra sig fördjupning till yrkesexamen som specialistsocionom.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76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3CA015-785E-A590-6CAB-CA71D8B7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</p:spPr>
        <p:txBody>
          <a:bodyPr>
            <a:normAutofit/>
          </a:bodyPr>
          <a:lstStyle/>
          <a:p>
            <a:pPr algn="ctr"/>
            <a:r>
              <a:rPr lang="sv-SE" sz="3200" b="1" dirty="0"/>
              <a:t>Genomförande av reformen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C367D9-2374-697F-0B4C-63CD4976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960" y="1253330"/>
            <a:ext cx="10515600" cy="543194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sv-SE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sv-SE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Regeringen föreslås initiera en utbildningsreform på avancerad nivå för socionomer som underbygger och stärker den kompetens- och bemanningssatsning som skall genomföras 2024–2028.</a:t>
            </a:r>
            <a:endParaRPr lang="sv-SE" sz="3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sv-SE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Inrätta ett nationellt socialt kompetensråd för planering och samordning av det sociala arbetets kompetensförsörjning</a:t>
            </a:r>
            <a:endParaRPr lang="sv-SE" sz="3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sv-SE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Partnerskapet för kunskapsstyrning inom socialtjänsten och de regionala samverkans- och stödstrukturerna (RSS) inom socialtjänst och näraliggande hälso- och sjukvård föreslås kartlägga och stödja inrättandet av specialistutbildningar för socionomer i samverkan med lärosätena.</a:t>
            </a:r>
            <a:endParaRPr lang="sv-SE" sz="3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v-SE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Förbundet Sveriges Socionomutbildningar föreslås inrätta ett </a:t>
            </a:r>
            <a:r>
              <a:rPr lang="sv-SE" sz="3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utskott för att samordna kunskapsutbyte och samarbete mellan lärosätena; såväl studentunderlag som personalkompetens kan samordnas mellan lärosäten för olika specialistutbildningar.</a:t>
            </a:r>
          </a:p>
          <a:p>
            <a:pPr marL="0" indent="0">
              <a:buNone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88715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3F9D3BC7-B3DC-97F8-833C-B8E762F1F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sv-SE" sz="4000">
              <a:solidFill>
                <a:srgbClr val="FFFFFF"/>
              </a:solidFill>
            </a:endParaRPr>
          </a:p>
        </p:txBody>
      </p:sp>
      <p:sp>
        <p:nvSpPr>
          <p:cNvPr id="29" name="Platshållare för innehåll 6">
            <a:extLst>
              <a:ext uri="{FF2B5EF4-FFF2-40B4-BE49-F238E27FC236}">
                <a16:creationId xmlns:a16="http://schemas.microsoft.com/office/drawing/2014/main" id="{AB558206-8DDF-18E1-8A20-6F4DAA55F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06038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FC4777A-BA01-F0ED-F2D7-5DFF3E32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b="1" dirty="0"/>
              <a:t>Historiska nedslag i det sociala arbetet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E7C3416-B7A6-B7FC-2158-21D84F63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1903 – CSA bildas, fokus på den sociala frågan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1921 – Den första sociala utbildningen startar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1977 – Socionomutbildningen införlivas i universitet och högskolor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2027? – Inrättande av en ny yrkesexamen: specialistsocionom</a:t>
            </a:r>
          </a:p>
        </p:txBody>
      </p:sp>
    </p:spTree>
    <p:extLst>
      <p:ext uri="{BB962C8B-B14F-4D97-AF65-F5344CB8AC3E}">
        <p14:creationId xmlns:p14="http://schemas.microsoft.com/office/powerpoint/2010/main" val="4066527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C9D72-0BA3-B169-EE61-29F6C7133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F9A0A38-EA01-7B88-3985-2FE0FFC3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4360" cy="965835"/>
          </a:xfrm>
        </p:spPr>
        <p:txBody>
          <a:bodyPr>
            <a:noAutofit/>
          </a:bodyPr>
          <a:lstStyle/>
          <a:p>
            <a:r>
              <a:rPr lang="sv-SE" sz="3200" b="1" dirty="0"/>
              <a:t>Utgångspunkter för en reform bortom socionomutbildningen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0A07D7C-A652-0D6A-3F00-237621BB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60"/>
            <a:ext cx="10515600" cy="469360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Kraftig expansion och specialisering av socionomers yrkesfält de senaste decennierna, ca 50 000 yrkesverksamma.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Från 6 till 19 lärosäten med socionomutbildning, ca 3 200 nyexaminerade varje år.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Socionomutbildningen är och förblir en grundläggande generalistutbildning.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svaga länken i nuläget är möjligheter till akademisk professionsfördjupning inom det sociala arbetets olika yrkesfält.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6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02B7E3-A063-F2AF-85D2-204A3713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b="1" dirty="0"/>
              <a:t>Skuggutredningens tillkomst och 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0C01F4-4577-AB70-D6C0-26A99C395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480" y="1605280"/>
            <a:ext cx="10444480" cy="476472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sv-SE" sz="2400" dirty="0"/>
              <a:t>Förbundets Sveriges Socionomutbildningar rapport 2021 </a:t>
            </a:r>
            <a:r>
              <a:rPr lang="sv-SE" sz="1800" dirty="0"/>
              <a:t>(Salonen &amp; Panican 2021)</a:t>
            </a:r>
          </a:p>
          <a:p>
            <a:pPr>
              <a:lnSpc>
                <a:spcPct val="200000"/>
              </a:lnSpc>
            </a:pPr>
            <a:r>
              <a:rPr lang="sv-SE" sz="2400" dirty="0"/>
              <a:t>Arbetsgrupp bildas hösten 2022. Debattartiklar &amp; uppvaktningar.</a:t>
            </a:r>
          </a:p>
          <a:p>
            <a:pPr>
              <a:lnSpc>
                <a:spcPct val="200000"/>
              </a:lnSpc>
            </a:pPr>
            <a:r>
              <a:rPr lang="sv-SE" sz="2400" dirty="0"/>
              <a:t>Statlig utredning tillsätts aug 2023, tilläggsdirektiv 2024</a:t>
            </a:r>
          </a:p>
          <a:p>
            <a:pPr>
              <a:lnSpc>
                <a:spcPct val="200000"/>
              </a:lnSpc>
            </a:pPr>
            <a:r>
              <a:rPr lang="sv-SE" sz="2400" dirty="0"/>
              <a:t>Arbetsgrupp omformas till skuggutredning våren 2024</a:t>
            </a:r>
          </a:p>
          <a:p>
            <a:pPr>
              <a:lnSpc>
                <a:spcPct val="200000"/>
              </a:lnSpc>
            </a:pPr>
            <a:r>
              <a:rPr lang="sv-SE" sz="2400" dirty="0"/>
              <a:t>Rapportsläpp 14 november 2024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411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5F2CCC3-36D8-667D-2FEC-8CE5935F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499" y="3119120"/>
            <a:ext cx="5584569" cy="373888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5AA2F98-11E9-C551-4765-85B7CF375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749" y="78346"/>
            <a:ext cx="6145812" cy="286756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09DBE50-EC39-A50A-4EDB-3AFB184C55AE}"/>
              </a:ext>
            </a:extLst>
          </p:cNvPr>
          <p:cNvSpPr txBox="1"/>
          <p:nvPr/>
        </p:nvSpPr>
        <p:spPr>
          <a:xfrm>
            <a:off x="5525051" y="2576580"/>
            <a:ext cx="19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Dagens Samhälle</a:t>
            </a:r>
          </a:p>
        </p:txBody>
      </p:sp>
    </p:spTree>
    <p:extLst>
      <p:ext uri="{BB962C8B-B14F-4D97-AF65-F5344CB8AC3E}">
        <p14:creationId xmlns:p14="http://schemas.microsoft.com/office/powerpoint/2010/main" val="71036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8A667415-5840-88A6-4F77-E1779BC816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635" y="362584"/>
            <a:ext cx="5453125" cy="6339677"/>
          </a:xfrm>
          <a:ln w="38100">
            <a:solidFill>
              <a:schemeClr val="tx1"/>
            </a:solidFill>
          </a:ln>
        </p:spPr>
      </p:pic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79A12D23-A201-81E6-5594-A853AA8B1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8240" y="379728"/>
            <a:ext cx="5326868" cy="4829176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311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99CEC8-2460-19D3-0779-C9ED4FAE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Skuggutredningens övergripande bedömning</a:t>
            </a:r>
            <a:br>
              <a:rPr lang="sv-SE" sz="4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C6DBE5-382B-D169-1D51-DB0D22D5D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 mogen för en långsiktig och hållbar struktur för vidareutbildningar inom det breda socionomfältet, inte enbart inom socialtjänsten.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behövs en </a:t>
            </a:r>
            <a:r>
              <a:rPr lang="sv-SE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sammanhållen struktur 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för socionomers vidareutbildningar – professionsfördjupade specialistutbildningar på avancerad nivå.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sv-S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largöra vilka arbetsuppgifter bör utföras av kvalificerad personal med akademisk vidareutbildning.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sv-S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idareutbildningar bör utvecklas för att bättre svara mot nya och förändrade krav på socialt arbete.</a:t>
            </a:r>
          </a:p>
        </p:txBody>
      </p:sp>
    </p:spTree>
    <p:extLst>
      <p:ext uri="{BB962C8B-B14F-4D97-AF65-F5344CB8AC3E}">
        <p14:creationId xmlns:p14="http://schemas.microsoft.com/office/powerpoint/2010/main" val="11064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64F02B-0D09-0609-F33F-AE61EB0D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3200" b="1" dirty="0"/>
              <a:t>Koppling mellan yrke och akademisk vidareutbildning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94A053-7AFE-7ED6-DCF5-B19BCEBD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Grundprincip: vidareutbildningar skall vara</a:t>
            </a:r>
            <a:r>
              <a:rPr lang="sv-SE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kombination av vetenskaplig kunskap och beprövad erfarenhet med praktisk verksamhetsanknytning.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Karriärtjänster som kombinerar studier med tjänstgöring: akademisk specialisttjänstgöring (AST).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AST: tjänst på heltid med integrerat lärande i verksamheten som kombinerar teori med </a:t>
            </a:r>
            <a:r>
              <a:rPr lang="sv-S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verksamhetsförlagda studier.</a:t>
            </a:r>
            <a:endParaRPr lang="sv-SE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9471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685</Words>
  <Application>Microsoft Office PowerPoint</Application>
  <PresentationFormat>Bredbild</PresentationFormat>
  <Paragraphs>62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Office-tema</vt:lpstr>
      <vt:lpstr>Reform för socionomers specialistutbildningar   </vt:lpstr>
      <vt:lpstr>PowerPoint-presentation</vt:lpstr>
      <vt:lpstr>Historiska nedslag i det sociala arbetet</vt:lpstr>
      <vt:lpstr>Utgångspunkter för en reform bortom socionomutbildningen</vt:lpstr>
      <vt:lpstr>Skuggutredningens tillkomst och arbete</vt:lpstr>
      <vt:lpstr>PowerPoint-presentation</vt:lpstr>
      <vt:lpstr>PowerPoint-presentation</vt:lpstr>
      <vt:lpstr>Skuggutredningens övergripande bedömning </vt:lpstr>
      <vt:lpstr>Koppling mellan yrke och akademisk vidareutbildning</vt:lpstr>
      <vt:lpstr>En ny yrkesexamen efter socionomexamen föreslås inrättas.</vt:lpstr>
      <vt:lpstr> En nationell målsättning att hälften av alla yrkesverksamma socionomer ska ha genomgått en specialistutbildning år 2040. </vt:lpstr>
      <vt:lpstr> Minst ett års yrkeserfarenhet förordas som behörighetskrav för utbildningar till specialistsocionom. </vt:lpstr>
      <vt:lpstr>Genomförande av reformen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Tapio Salonen</dc:creator>
  <cp:lastModifiedBy>Alexandru Panican</cp:lastModifiedBy>
  <cp:revision>9</cp:revision>
  <dcterms:created xsi:type="dcterms:W3CDTF">2024-11-06T09:10:54Z</dcterms:created>
  <dcterms:modified xsi:type="dcterms:W3CDTF">2024-11-06T11:54:41Z</dcterms:modified>
</cp:coreProperties>
</file>