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75" r:id="rId2"/>
    <p:sldId id="273" r:id="rId3"/>
    <p:sldId id="263" r:id="rId4"/>
    <p:sldId id="283" r:id="rId5"/>
    <p:sldId id="276" r:id="rId6"/>
    <p:sldId id="277" r:id="rId7"/>
    <p:sldId id="278" r:id="rId8"/>
    <p:sldId id="279" r:id="rId9"/>
    <p:sldId id="284" r:id="rId10"/>
    <p:sldId id="280" r:id="rId11"/>
    <p:sldId id="281" r:id="rId12"/>
    <p:sldId id="269" r:id="rId13"/>
  </p:sldIdLst>
  <p:sldSz cx="18291175" cy="10290175"/>
  <p:notesSz cx="6858000" cy="9144000"/>
  <p:defaultTextStyle>
    <a:defPPr>
      <a:defRPr lang="sv-SE"/>
    </a:defPPr>
    <a:lvl1pPr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81660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163321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2449815"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3266420" algn="l" defTabSz="816605"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4083025" algn="l" defTabSz="816605" rtl="0" eaLnBrk="1" latinLnBrk="0" hangingPunct="1">
      <a:defRPr kern="1200">
        <a:solidFill>
          <a:schemeClr val="tx1"/>
        </a:solidFill>
        <a:latin typeface="Arial" charset="0"/>
        <a:ea typeface="ＭＳ Ｐゴシック" charset="0"/>
        <a:cs typeface="ＭＳ Ｐゴシック" charset="0"/>
      </a:defRPr>
    </a:lvl6pPr>
    <a:lvl7pPr marL="4899630" algn="l" defTabSz="816605" rtl="0" eaLnBrk="1" latinLnBrk="0" hangingPunct="1">
      <a:defRPr kern="1200">
        <a:solidFill>
          <a:schemeClr val="tx1"/>
        </a:solidFill>
        <a:latin typeface="Arial" charset="0"/>
        <a:ea typeface="ＭＳ Ｐゴシック" charset="0"/>
        <a:cs typeface="ＭＳ Ｐゴシック" charset="0"/>
      </a:defRPr>
    </a:lvl7pPr>
    <a:lvl8pPr marL="5716234" algn="l" defTabSz="816605" rtl="0" eaLnBrk="1" latinLnBrk="0" hangingPunct="1">
      <a:defRPr kern="1200">
        <a:solidFill>
          <a:schemeClr val="tx1"/>
        </a:solidFill>
        <a:latin typeface="Arial" charset="0"/>
        <a:ea typeface="ＭＳ Ｐゴシック" charset="0"/>
        <a:cs typeface="ＭＳ Ｐゴシック" charset="0"/>
      </a:defRPr>
    </a:lvl8pPr>
    <a:lvl9pPr marL="6532839" algn="l" defTabSz="816605"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376">
          <p15:clr>
            <a:srgbClr val="A4A3A4"/>
          </p15:clr>
        </p15:guide>
        <p15:guide id="2" orient="horz" pos="2360">
          <p15:clr>
            <a:srgbClr val="A4A3A4"/>
          </p15:clr>
        </p15:guide>
        <p15:guide id="3" pos="5761">
          <p15:clr>
            <a:srgbClr val="A4A3A4"/>
          </p15:clr>
        </p15:guide>
        <p15:guide id="4" pos="1216">
          <p15:clr>
            <a:srgbClr val="A4A3A4"/>
          </p15:clr>
        </p15:guide>
        <p15:guide id="5" pos="931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8BA"/>
    <a:srgbClr val="4A96CD"/>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28" autoAdjust="0"/>
  </p:normalViewPr>
  <p:slideViewPr>
    <p:cSldViewPr snapToGrid="0" snapToObjects="1">
      <p:cViewPr varScale="1">
        <p:scale>
          <a:sx n="43" d="100"/>
          <a:sy n="43" d="100"/>
        </p:scale>
        <p:origin x="764" y="56"/>
      </p:cViewPr>
      <p:guideLst>
        <p:guide orient="horz" pos="1376"/>
        <p:guide orient="horz" pos="2360"/>
        <p:guide pos="5761"/>
        <p:guide pos="1216"/>
        <p:guide pos="93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E55197B-5AF4-2B42-9993-0BFCAE3374C2}" type="datetimeFigureOut">
              <a:rPr lang="sv-SE" smtClean="0"/>
              <a:t>2024-11-03</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21C591D-95C6-9C42-AAD7-218122561E41}" type="slidenum">
              <a:rPr lang="sv-SE" smtClean="0"/>
              <a:t>‹#›</a:t>
            </a:fld>
            <a:endParaRPr lang="sv-SE"/>
          </a:p>
        </p:txBody>
      </p:sp>
    </p:spTree>
    <p:extLst>
      <p:ext uri="{BB962C8B-B14F-4D97-AF65-F5344CB8AC3E}">
        <p14:creationId xmlns:p14="http://schemas.microsoft.com/office/powerpoint/2010/main" val="23480460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ＭＳ Ｐゴシック" pitchFamily="34" charset="-128"/>
                <a:cs typeface="+mn-cs"/>
              </a:defRPr>
            </a:lvl1pPr>
          </a:lstStyle>
          <a:p>
            <a:pPr>
              <a:defRPr/>
            </a:pPr>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5EA1D53-FE1C-F645-A4F8-7D6770780053}" type="datetimeFigureOut">
              <a:rPr lang="sv-SE"/>
              <a:pPr/>
              <a:t>2024-11-03</a:t>
            </a:fld>
            <a:endParaRPr lang="sv-SE"/>
          </a:p>
        </p:txBody>
      </p:sp>
      <p:sp>
        <p:nvSpPr>
          <p:cNvPr id="4" name="Platshållare för bildobjekt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lvl="0"/>
            <a:endParaRPr lang="sv-SE" noProof="0"/>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ＭＳ Ｐゴシック" pitchFamily="34" charset="-128"/>
                <a:cs typeface="+mn-cs"/>
              </a:defRPr>
            </a:lvl1pPr>
          </a:lstStyle>
          <a:p>
            <a:pPr>
              <a:defRPr/>
            </a:pPr>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47040AC2-C51C-7F4C-A141-1C564DE5A8B6}" type="slidenum">
              <a:rPr lang="sv-SE"/>
              <a:pPr/>
              <a:t>‹#›</a:t>
            </a:fld>
            <a:endParaRPr lang="sv-SE"/>
          </a:p>
        </p:txBody>
      </p:sp>
    </p:spTree>
    <p:extLst>
      <p:ext uri="{BB962C8B-B14F-4D97-AF65-F5344CB8AC3E}">
        <p14:creationId xmlns:p14="http://schemas.microsoft.com/office/powerpoint/2010/main" val="178841081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2100" kern="1200">
        <a:solidFill>
          <a:schemeClr val="tx1"/>
        </a:solidFill>
        <a:latin typeface="+mn-lt"/>
        <a:ea typeface="ＭＳ Ｐゴシック" charset="0"/>
        <a:cs typeface="+mn-cs"/>
      </a:defRPr>
    </a:lvl1pPr>
    <a:lvl2pPr marL="816605" algn="l" rtl="0" eaLnBrk="0" fontAlgn="base" hangingPunct="0">
      <a:spcBef>
        <a:spcPct val="30000"/>
      </a:spcBef>
      <a:spcAft>
        <a:spcPct val="0"/>
      </a:spcAft>
      <a:defRPr sz="2100" kern="1200">
        <a:solidFill>
          <a:schemeClr val="tx1"/>
        </a:solidFill>
        <a:latin typeface="+mn-lt"/>
        <a:ea typeface="ＭＳ Ｐゴシック" charset="0"/>
        <a:cs typeface="+mn-cs"/>
      </a:defRPr>
    </a:lvl2pPr>
    <a:lvl3pPr marL="1633210" algn="l" rtl="0" eaLnBrk="0" fontAlgn="base" hangingPunct="0">
      <a:spcBef>
        <a:spcPct val="30000"/>
      </a:spcBef>
      <a:spcAft>
        <a:spcPct val="0"/>
      </a:spcAft>
      <a:defRPr sz="2100" kern="1200">
        <a:solidFill>
          <a:schemeClr val="tx1"/>
        </a:solidFill>
        <a:latin typeface="+mn-lt"/>
        <a:ea typeface="ＭＳ Ｐゴシック" charset="0"/>
        <a:cs typeface="+mn-cs"/>
      </a:defRPr>
    </a:lvl3pPr>
    <a:lvl4pPr marL="2449815" algn="l" rtl="0" eaLnBrk="0" fontAlgn="base" hangingPunct="0">
      <a:spcBef>
        <a:spcPct val="30000"/>
      </a:spcBef>
      <a:spcAft>
        <a:spcPct val="0"/>
      </a:spcAft>
      <a:defRPr sz="2100" kern="1200">
        <a:solidFill>
          <a:schemeClr val="tx1"/>
        </a:solidFill>
        <a:latin typeface="+mn-lt"/>
        <a:ea typeface="ＭＳ Ｐゴシック" charset="0"/>
        <a:cs typeface="+mn-cs"/>
      </a:defRPr>
    </a:lvl4pPr>
    <a:lvl5pPr marL="3266420" algn="l" rtl="0" eaLnBrk="0" fontAlgn="base" hangingPunct="0">
      <a:spcBef>
        <a:spcPct val="30000"/>
      </a:spcBef>
      <a:spcAft>
        <a:spcPct val="0"/>
      </a:spcAft>
      <a:defRPr sz="2100" kern="1200">
        <a:solidFill>
          <a:schemeClr val="tx1"/>
        </a:solidFill>
        <a:latin typeface="+mn-lt"/>
        <a:ea typeface="ＭＳ Ｐゴシック" charset="0"/>
        <a:cs typeface="+mn-cs"/>
      </a:defRPr>
    </a:lvl5pPr>
    <a:lvl6pPr marL="4083025" algn="l" defTabSz="1633210" rtl="0" eaLnBrk="1" latinLnBrk="0" hangingPunct="1">
      <a:defRPr sz="2100" kern="1200">
        <a:solidFill>
          <a:schemeClr val="tx1"/>
        </a:solidFill>
        <a:latin typeface="+mn-lt"/>
        <a:ea typeface="+mn-ea"/>
        <a:cs typeface="+mn-cs"/>
      </a:defRPr>
    </a:lvl6pPr>
    <a:lvl7pPr marL="4899630" algn="l" defTabSz="1633210" rtl="0" eaLnBrk="1" latinLnBrk="0" hangingPunct="1">
      <a:defRPr sz="2100" kern="1200">
        <a:solidFill>
          <a:schemeClr val="tx1"/>
        </a:solidFill>
        <a:latin typeface="+mn-lt"/>
        <a:ea typeface="+mn-ea"/>
        <a:cs typeface="+mn-cs"/>
      </a:defRPr>
    </a:lvl7pPr>
    <a:lvl8pPr marL="5716234" algn="l" defTabSz="1633210" rtl="0" eaLnBrk="1" latinLnBrk="0" hangingPunct="1">
      <a:defRPr sz="2100" kern="1200">
        <a:solidFill>
          <a:schemeClr val="tx1"/>
        </a:solidFill>
        <a:latin typeface="+mn-lt"/>
        <a:ea typeface="+mn-ea"/>
        <a:cs typeface="+mn-cs"/>
      </a:defRPr>
    </a:lvl8pPr>
    <a:lvl9pPr marL="6532839" algn="l" defTabSz="1633210" rtl="0" eaLnBrk="1" latinLnBrk="0" hangingPunct="1">
      <a:defRPr sz="2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4" name="Rectangle 10"/>
          <p:cNvSpPr/>
          <p:nvPr userDrawn="1"/>
        </p:nvSpPr>
        <p:spPr>
          <a:xfrm>
            <a:off x="15039411" y="457341"/>
            <a:ext cx="2794485" cy="1923252"/>
          </a:xfrm>
          <a:prstGeom prst="rect">
            <a:avLst/>
          </a:prstGeom>
          <a:ln>
            <a:noFill/>
          </a:ln>
        </p:spPr>
        <p:style>
          <a:lnRef idx="2">
            <a:schemeClr val="accent5"/>
          </a:lnRef>
          <a:fillRef idx="1">
            <a:schemeClr val="lt1"/>
          </a:fillRef>
          <a:effectRef idx="0">
            <a:schemeClr val="accent5"/>
          </a:effectRef>
          <a:fontRef idx="minor">
            <a:schemeClr val="dk1"/>
          </a:fontRef>
        </p:style>
        <p:txBody>
          <a:bodyPr lIns="163321" tIns="81660" rIns="163321" bIns="81660" anchor="ctr"/>
          <a:lstStyle/>
          <a:p>
            <a:pPr algn="ctr">
              <a:defRPr/>
            </a:pPr>
            <a:endParaRPr lang="sv-SE">
              <a:solidFill>
                <a:srgbClr val="000000"/>
              </a:solidFill>
              <a:ea typeface="ＭＳ Ｐゴシック" pitchFamily="34" charset="-128"/>
            </a:endParaRPr>
          </a:p>
        </p:txBody>
      </p:sp>
      <p:pic>
        <p:nvPicPr>
          <p:cNvPr id="6" name="Picture 10"/>
          <p:cNvPicPr>
            <a:picLocks noChangeAspect="1"/>
          </p:cNvPicPr>
          <p:nvPr userDrawn="1"/>
        </p:nvPicPr>
        <p:blipFill>
          <a:blip r:embed="rId2">
            <a:extLst>
              <a:ext uri="{96DAC541-7B7A-43D3-8B79-37D633B846F1}">
                <asvg:svgBlip xmlns:asvg="http://schemas.microsoft.com/office/drawing/2016/SVG/main" r:embed="rId3"/>
              </a:ext>
            </a:extLst>
          </a:blip>
          <a:srcRect/>
          <a:stretch/>
        </p:blipFill>
        <p:spPr bwMode="auto">
          <a:xfrm>
            <a:off x="7576179" y="2946487"/>
            <a:ext cx="3173321" cy="22882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Title 1"/>
          <p:cNvSpPr>
            <a:spLocks noGrp="1"/>
          </p:cNvSpPr>
          <p:nvPr>
            <p:ph type="ctrTitle"/>
          </p:nvPr>
        </p:nvSpPr>
        <p:spPr>
          <a:xfrm>
            <a:off x="914560" y="5846823"/>
            <a:ext cx="16462056" cy="1330838"/>
          </a:xfrm>
        </p:spPr>
        <p:txBody>
          <a:bodyPr>
            <a:normAutofit/>
          </a:bodyPr>
          <a:lstStyle>
            <a:lvl1pPr algn="ctr">
              <a:lnSpc>
                <a:spcPts val="5200"/>
              </a:lnSpc>
              <a:defRPr sz="4800" b="1" i="0">
                <a:solidFill>
                  <a:srgbClr val="2E78BA"/>
                </a:solidFill>
                <a:latin typeface="Arial" pitchFamily="34" charset="0"/>
                <a:cs typeface="Arial" pitchFamily="34" charset="0"/>
              </a:defRPr>
            </a:lvl1pPr>
          </a:lstStyle>
          <a:p>
            <a:r>
              <a:rPr lang="sv-SE"/>
              <a:t>Klicka här för att ändra mall för rubrikformat</a:t>
            </a:r>
            <a:endParaRPr lang="sv-SE" dirty="0"/>
          </a:p>
        </p:txBody>
      </p:sp>
      <p:sp>
        <p:nvSpPr>
          <p:cNvPr id="3" name="Subtitle 2"/>
          <p:cNvSpPr>
            <a:spLocks noGrp="1"/>
          </p:cNvSpPr>
          <p:nvPr>
            <p:ph type="subTitle" idx="1"/>
          </p:nvPr>
        </p:nvSpPr>
        <p:spPr>
          <a:xfrm>
            <a:off x="914560" y="7177660"/>
            <a:ext cx="16462056" cy="2058035"/>
          </a:xfrm>
        </p:spPr>
        <p:txBody>
          <a:bodyPr>
            <a:normAutofit/>
          </a:bodyPr>
          <a:lstStyle>
            <a:lvl1pPr marL="0" indent="0" algn="ctr">
              <a:buNone/>
              <a:defRPr sz="3600" b="0" i="0">
                <a:solidFill>
                  <a:schemeClr val="tx1"/>
                </a:solidFill>
                <a:latin typeface="Arial" pitchFamily="34" charset="0"/>
                <a:cs typeface="Arial" pitchFamily="34" charset="0"/>
              </a:defRPr>
            </a:lvl1pPr>
            <a:lvl2pPr marL="816605" indent="0" algn="ctr">
              <a:buNone/>
              <a:defRPr>
                <a:solidFill>
                  <a:schemeClr val="tx1">
                    <a:tint val="75000"/>
                  </a:schemeClr>
                </a:solidFill>
              </a:defRPr>
            </a:lvl2pPr>
            <a:lvl3pPr marL="1633210" indent="0" algn="ctr">
              <a:buNone/>
              <a:defRPr>
                <a:solidFill>
                  <a:schemeClr val="tx1">
                    <a:tint val="75000"/>
                  </a:schemeClr>
                </a:solidFill>
              </a:defRPr>
            </a:lvl3pPr>
            <a:lvl4pPr marL="2449815" indent="0" algn="ctr">
              <a:buNone/>
              <a:defRPr>
                <a:solidFill>
                  <a:schemeClr val="tx1">
                    <a:tint val="75000"/>
                  </a:schemeClr>
                </a:solidFill>
              </a:defRPr>
            </a:lvl4pPr>
            <a:lvl5pPr marL="3266420" indent="0" algn="ctr">
              <a:buNone/>
              <a:defRPr>
                <a:solidFill>
                  <a:schemeClr val="tx1">
                    <a:tint val="75000"/>
                  </a:schemeClr>
                </a:solidFill>
              </a:defRPr>
            </a:lvl5pPr>
            <a:lvl6pPr marL="4083025" indent="0" algn="ctr">
              <a:buNone/>
              <a:defRPr>
                <a:solidFill>
                  <a:schemeClr val="tx1">
                    <a:tint val="75000"/>
                  </a:schemeClr>
                </a:solidFill>
              </a:defRPr>
            </a:lvl6pPr>
            <a:lvl7pPr marL="4899630" indent="0" algn="ctr">
              <a:buNone/>
              <a:defRPr>
                <a:solidFill>
                  <a:schemeClr val="tx1">
                    <a:tint val="75000"/>
                  </a:schemeClr>
                </a:solidFill>
              </a:defRPr>
            </a:lvl7pPr>
            <a:lvl8pPr marL="5716234" indent="0" algn="ctr">
              <a:buNone/>
              <a:defRPr>
                <a:solidFill>
                  <a:schemeClr val="tx1">
                    <a:tint val="75000"/>
                  </a:schemeClr>
                </a:solidFill>
              </a:defRPr>
            </a:lvl8pPr>
            <a:lvl9pPr marL="6532839" indent="0" algn="ctr">
              <a:buNone/>
              <a:defRPr>
                <a:solidFill>
                  <a:schemeClr val="tx1">
                    <a:tint val="75000"/>
                  </a:schemeClr>
                </a:solidFill>
              </a:defRPr>
            </a:lvl9pPr>
          </a:lstStyle>
          <a:p>
            <a:r>
              <a:rPr lang="sv-SE"/>
              <a:t>Klicka här för att ändra mall för underrubrikformat</a:t>
            </a:r>
            <a:endParaRPr lang="sv-SE" dirty="0"/>
          </a:p>
        </p:txBody>
      </p:sp>
      <p:sp>
        <p:nvSpPr>
          <p:cNvPr id="7" name="Date Placeholder 3"/>
          <p:cNvSpPr>
            <a:spLocks noGrp="1"/>
          </p:cNvSpPr>
          <p:nvPr>
            <p:ph type="dt" sz="half" idx="10"/>
          </p:nvPr>
        </p:nvSpPr>
        <p:spPr/>
        <p:txBody>
          <a:bodyPr/>
          <a:lstStyle>
            <a:lvl1pPr>
              <a:defRPr/>
            </a:lvl1pPr>
          </a:lstStyle>
          <a:p>
            <a:fld id="{387F32DC-2D84-DB43-95CE-E2AE801D4C16}" type="datetime1">
              <a:rPr lang="sv-SE" smtClean="0"/>
              <a:t>2024-11-03</a:t>
            </a:fld>
            <a:endParaRPr lang="sv-SE"/>
          </a:p>
        </p:txBody>
      </p:sp>
      <p:sp>
        <p:nvSpPr>
          <p:cNvPr id="8" name="Slide Number Placeholder 5"/>
          <p:cNvSpPr>
            <a:spLocks noGrp="1"/>
          </p:cNvSpPr>
          <p:nvPr>
            <p:ph type="sldNum" sz="quarter" idx="11"/>
          </p:nvPr>
        </p:nvSpPr>
        <p:spPr/>
        <p:txBody>
          <a:bodyPr/>
          <a:lstStyle>
            <a:lvl1pPr>
              <a:defRPr/>
            </a:lvl1pPr>
          </a:lstStyle>
          <a:p>
            <a:fld id="{FB2A01EE-FC66-6449-82BE-278059117499}" type="slidenum">
              <a:rPr lang="sv-SE"/>
              <a:pPr/>
              <a:t>‹#›</a:t>
            </a:fld>
            <a:endParaRPr lang="sv-SE"/>
          </a:p>
        </p:txBody>
      </p:sp>
    </p:spTree>
    <p:extLst>
      <p:ext uri="{BB962C8B-B14F-4D97-AF65-F5344CB8AC3E}">
        <p14:creationId xmlns:p14="http://schemas.microsoft.com/office/powerpoint/2010/main" val="2772373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914559" y="1156075"/>
            <a:ext cx="13860000" cy="1715029"/>
          </a:xfrm>
        </p:spPr>
        <p:txBody>
          <a:bodyPr/>
          <a:lstStyle>
            <a:lvl1pPr algn="l">
              <a:lnSpc>
                <a:spcPts val="4800"/>
              </a:lnSpc>
              <a:defRPr sz="4400"/>
            </a:lvl1pPr>
          </a:lstStyle>
          <a:p>
            <a:r>
              <a:rPr lang="sv-SE"/>
              <a:t>Klicka här för att ändra mall för rubrikformat</a:t>
            </a:r>
            <a:endParaRPr lang="sv-SE" dirty="0"/>
          </a:p>
        </p:txBody>
      </p:sp>
      <p:sp>
        <p:nvSpPr>
          <p:cNvPr id="3" name="Content Placeholder 2"/>
          <p:cNvSpPr>
            <a:spLocks noGrp="1"/>
          </p:cNvSpPr>
          <p:nvPr>
            <p:ph idx="1"/>
          </p:nvPr>
        </p:nvSpPr>
        <p:spPr>
          <a:xfrm>
            <a:off x="914559" y="3303055"/>
            <a:ext cx="13860000" cy="5419017"/>
          </a:xfrm>
        </p:spPr>
        <p:txBody>
          <a:bodyPr/>
          <a:lstStyle>
            <a:lvl1pPr marL="0" indent="0">
              <a:spcBef>
                <a:spcPts val="1800"/>
              </a:spcBef>
              <a:buFontTx/>
              <a:buNone/>
              <a:defRPr sz="3600" b="0" i="0">
                <a:latin typeface="Arial" pitchFamily="34" charset="0"/>
                <a:cs typeface="Arial" pitchFamily="34" charset="0"/>
              </a:defRPr>
            </a:lvl1pPr>
            <a:lvl2pPr>
              <a:buFontTx/>
              <a:buNone/>
              <a:defRPr sz="3600" b="0" i="0">
                <a:latin typeface="+mn-lt"/>
                <a:cs typeface="Sabon LT Std" pitchFamily="18" charset="0"/>
              </a:defRPr>
            </a:lvl2pPr>
            <a:lvl3pPr>
              <a:buFontTx/>
              <a:buNone/>
              <a:defRPr sz="3200" b="0" i="0">
                <a:latin typeface="+mn-lt"/>
              </a:defRPr>
            </a:lvl3pPr>
            <a:lvl4pPr>
              <a:buFontTx/>
              <a:buNone/>
              <a:defRPr sz="3200" b="0" i="0">
                <a:latin typeface="+mn-lt"/>
              </a:defRPr>
            </a:lvl4pPr>
            <a:lvl5pPr>
              <a:buFontTx/>
              <a:buNone/>
              <a:defRPr sz="2800" b="0" i="0"/>
            </a:lvl5pPr>
          </a:lstStyle>
          <a:p>
            <a:pPr lvl="0"/>
            <a:r>
              <a:rPr lang="sv-SE"/>
              <a:t>Klicka här för att ändra format på bakgrundstexten</a:t>
            </a:r>
          </a:p>
        </p:txBody>
      </p:sp>
      <p:sp>
        <p:nvSpPr>
          <p:cNvPr id="5" name="Date Placeholder 3"/>
          <p:cNvSpPr>
            <a:spLocks noGrp="1"/>
          </p:cNvSpPr>
          <p:nvPr>
            <p:ph type="dt" sz="half" idx="10"/>
          </p:nvPr>
        </p:nvSpPr>
        <p:spPr/>
        <p:txBody>
          <a:bodyPr/>
          <a:lstStyle>
            <a:lvl1pPr>
              <a:defRPr/>
            </a:lvl1pPr>
          </a:lstStyle>
          <a:p>
            <a:fld id="{560A1C52-65FD-1347-B6D6-4B8A3A5C1D83}" type="datetime1">
              <a:rPr lang="sv-SE" smtClean="0"/>
              <a:t>2024-11-03</a:t>
            </a:fld>
            <a:endParaRPr lang="sv-SE"/>
          </a:p>
        </p:txBody>
      </p:sp>
      <p:sp>
        <p:nvSpPr>
          <p:cNvPr id="6" name="Slide Number Placeholder 5"/>
          <p:cNvSpPr>
            <a:spLocks noGrp="1"/>
          </p:cNvSpPr>
          <p:nvPr>
            <p:ph type="sldNum" sz="quarter" idx="11"/>
          </p:nvPr>
        </p:nvSpPr>
        <p:spPr/>
        <p:txBody>
          <a:bodyPr/>
          <a:lstStyle>
            <a:lvl1pPr>
              <a:defRPr/>
            </a:lvl1pPr>
          </a:lstStyle>
          <a:p>
            <a:fld id="{93E21094-39C8-7141-9D46-EE65846EEE17}" type="slidenum">
              <a:rPr lang="sv-SE"/>
              <a:pPr/>
              <a:t>‹#›</a:t>
            </a:fld>
            <a:endParaRPr lang="sv-SE"/>
          </a:p>
        </p:txBody>
      </p:sp>
    </p:spTree>
    <p:extLst>
      <p:ext uri="{BB962C8B-B14F-4D97-AF65-F5344CB8AC3E}">
        <p14:creationId xmlns:p14="http://schemas.microsoft.com/office/powerpoint/2010/main" val="1793939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Anpassad layout">
    <p:spTree>
      <p:nvGrpSpPr>
        <p:cNvPr id="1" name=""/>
        <p:cNvGrpSpPr/>
        <p:nvPr/>
      </p:nvGrpSpPr>
      <p:grpSpPr>
        <a:xfrm>
          <a:off x="0" y="0"/>
          <a:ext cx="0" cy="0"/>
          <a:chOff x="0" y="0"/>
          <a:chExt cx="0" cy="0"/>
        </a:xfrm>
      </p:grpSpPr>
      <p:sp>
        <p:nvSpPr>
          <p:cNvPr id="7" name="Title 1"/>
          <p:cNvSpPr>
            <a:spLocks noGrp="1"/>
          </p:cNvSpPr>
          <p:nvPr>
            <p:ph type="title"/>
          </p:nvPr>
        </p:nvSpPr>
        <p:spPr>
          <a:xfrm>
            <a:off x="914559" y="1156075"/>
            <a:ext cx="13860000" cy="1715029"/>
          </a:xfrm>
        </p:spPr>
        <p:txBody>
          <a:bodyPr/>
          <a:lstStyle>
            <a:lvl1pPr algn="l">
              <a:lnSpc>
                <a:spcPts val="4800"/>
              </a:lnSpc>
              <a:defRPr sz="4400"/>
            </a:lvl1pPr>
          </a:lstStyle>
          <a:p>
            <a:r>
              <a:rPr lang="sv-SE"/>
              <a:t>Klicka här för att ändra mall för rubrikformat</a:t>
            </a:r>
            <a:endParaRPr lang="sv-SE" dirty="0"/>
          </a:p>
        </p:txBody>
      </p:sp>
      <p:sp>
        <p:nvSpPr>
          <p:cNvPr id="8" name="Content Placeholder 2"/>
          <p:cNvSpPr>
            <a:spLocks noGrp="1"/>
          </p:cNvSpPr>
          <p:nvPr>
            <p:ph idx="1"/>
          </p:nvPr>
        </p:nvSpPr>
        <p:spPr>
          <a:xfrm>
            <a:off x="914559" y="3303055"/>
            <a:ext cx="13860000" cy="5419017"/>
          </a:xfrm>
        </p:spPr>
        <p:txBody>
          <a:bodyPr/>
          <a:lstStyle>
            <a:lvl1pPr>
              <a:defRPr sz="3600" b="0" i="0">
                <a:latin typeface="Arial" pitchFamily="34" charset="0"/>
                <a:cs typeface="Arial" pitchFamily="34" charset="0"/>
              </a:defRPr>
            </a:lvl1pPr>
            <a:lvl2pPr marL="1326983" indent="-510378">
              <a:buFont typeface="Arial" panose="020B0604020202020204" pitchFamily="34" charset="0"/>
              <a:buChar char="•"/>
              <a:defRPr sz="3600" b="0" i="0">
                <a:latin typeface="Arial" panose="020B0604020202020204" pitchFamily="34" charset="0"/>
                <a:cs typeface="Arial" panose="020B0604020202020204" pitchFamily="34" charset="0"/>
              </a:defRPr>
            </a:lvl2pPr>
            <a:lvl3pPr>
              <a:defRPr sz="3200" b="0" i="0">
                <a:latin typeface="Arial" panose="020B0604020202020204" pitchFamily="34" charset="0"/>
                <a:cs typeface="Arial" panose="020B0604020202020204" pitchFamily="34" charset="0"/>
              </a:defRPr>
            </a:lvl3pPr>
            <a:lvl4pPr marL="2858117" indent="-408302">
              <a:buFont typeface="Arial" panose="020B0604020202020204" pitchFamily="34" charset="0"/>
              <a:buChar char="•"/>
              <a:defRPr sz="3200" b="0" i="0">
                <a:latin typeface="Arial" panose="020B0604020202020204" pitchFamily="34" charset="0"/>
                <a:cs typeface="Arial" panose="020B0604020202020204" pitchFamily="34" charset="0"/>
              </a:defRPr>
            </a:lvl4pPr>
            <a:lvl5pPr marL="3674722" indent="-408302">
              <a:buFont typeface="Arial" panose="020B0604020202020204" pitchFamily="34" charset="0"/>
              <a:buChar char="•"/>
              <a:defRPr sz="2800" b="0" i="0">
                <a:latin typeface="Arial" panose="020B0604020202020204" pitchFamily="34" charset="0"/>
                <a:cs typeface="Arial" panose="020B0604020202020204" pitchFamily="34" charset="0"/>
              </a:defRPr>
            </a:lvl5pPr>
            <a:lvl9pPr marL="6532840" indent="0">
              <a:buNone/>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5" name="Platshållare för datum 2"/>
          <p:cNvSpPr>
            <a:spLocks noGrp="1"/>
          </p:cNvSpPr>
          <p:nvPr>
            <p:ph type="dt" sz="half" idx="10"/>
          </p:nvPr>
        </p:nvSpPr>
        <p:spPr/>
        <p:txBody>
          <a:bodyPr/>
          <a:lstStyle>
            <a:lvl1pPr>
              <a:defRPr/>
            </a:lvl1pPr>
          </a:lstStyle>
          <a:p>
            <a:fld id="{DE8A25BA-BE65-4741-8345-06DA91AC9969}" type="datetime1">
              <a:rPr lang="sv-SE" smtClean="0"/>
              <a:t>2024-11-03</a:t>
            </a:fld>
            <a:endParaRPr lang="sv-SE"/>
          </a:p>
        </p:txBody>
      </p:sp>
      <p:sp>
        <p:nvSpPr>
          <p:cNvPr id="6" name="Platshållare för bildnummer 4"/>
          <p:cNvSpPr>
            <a:spLocks noGrp="1"/>
          </p:cNvSpPr>
          <p:nvPr>
            <p:ph type="sldNum" sz="quarter" idx="11"/>
          </p:nvPr>
        </p:nvSpPr>
        <p:spPr/>
        <p:txBody>
          <a:bodyPr/>
          <a:lstStyle>
            <a:lvl1pPr>
              <a:defRPr/>
            </a:lvl1pPr>
          </a:lstStyle>
          <a:p>
            <a:fld id="{1E28E93E-B4A5-5145-8EF5-1DB0CE4D7FE8}" type="slidenum">
              <a:rPr lang="sv-SE"/>
              <a:pPr/>
              <a:t>‹#›</a:t>
            </a:fld>
            <a:endParaRPr lang="sv-SE"/>
          </a:p>
        </p:txBody>
      </p:sp>
    </p:spTree>
    <p:extLst>
      <p:ext uri="{BB962C8B-B14F-4D97-AF65-F5344CB8AC3E}">
        <p14:creationId xmlns:p14="http://schemas.microsoft.com/office/powerpoint/2010/main" val="2407130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2BA820A5-770D-404F-A174-9D9E0C5D6C03}" type="datetime1">
              <a:rPr lang="sv-SE" smtClean="0"/>
              <a:t>2024-11-03</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5" name="Content Placeholder 2"/>
          <p:cNvSpPr>
            <a:spLocks noGrp="1"/>
          </p:cNvSpPr>
          <p:nvPr>
            <p:ph idx="1"/>
          </p:nvPr>
        </p:nvSpPr>
        <p:spPr>
          <a:xfrm>
            <a:off x="914559"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3200" b="0" i="0">
                <a:latin typeface="Arial"/>
              </a:defRPr>
            </a:lvl4pPr>
            <a:lvl5pPr marL="3674722" indent="-408302">
              <a:buFont typeface="Arial" panose="020B0604020202020204" pitchFamily="34" charset="0"/>
              <a:buChar char="•"/>
              <a:defRPr sz="2800" b="0" i="0">
                <a:latin typeface="Arial"/>
              </a:defRPr>
            </a:lvl5pPr>
            <a:lvl6pPr marL="4083025" indent="0">
              <a:buNone/>
              <a:defRPr/>
            </a:lvl6pPr>
            <a:lvl7pPr marL="4899630" indent="0">
              <a:buNone/>
              <a:defRPr/>
            </a:lvl7pPr>
            <a:lvl9pPr marL="6532840" indent="0">
              <a:buNone/>
              <a:defRPr/>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6" name="Content Placeholder 2"/>
          <p:cNvSpPr>
            <a:spLocks noGrp="1"/>
          </p:cNvSpPr>
          <p:nvPr>
            <p:ph idx="13"/>
          </p:nvPr>
        </p:nvSpPr>
        <p:spPr>
          <a:xfrm>
            <a:off x="9338302" y="3303055"/>
            <a:ext cx="7920000" cy="5419017"/>
          </a:xfrm>
        </p:spPr>
        <p:txBody>
          <a:bodyPr/>
          <a:lstStyle>
            <a:lvl1pPr>
              <a:defRPr sz="3600" b="0" i="0">
                <a:latin typeface="Arial"/>
                <a:cs typeface="Arial" pitchFamily="34" charset="0"/>
              </a:defRPr>
            </a:lvl1pPr>
            <a:lvl2pPr marL="1326983" indent="-510378">
              <a:buFont typeface="Arial" panose="020B0604020202020204" pitchFamily="34" charset="0"/>
              <a:buChar char="•"/>
              <a:defRPr sz="3600" b="0" i="0">
                <a:latin typeface="Arial"/>
                <a:cs typeface="Arial" panose="020B0604020202020204" pitchFamily="34" charset="0"/>
              </a:defRPr>
            </a:lvl2pPr>
            <a:lvl3pPr>
              <a:defRPr sz="3200" b="0" i="0">
                <a:latin typeface="Arial"/>
              </a:defRPr>
            </a:lvl3pPr>
            <a:lvl4pPr marL="2858117" indent="-408302">
              <a:buFont typeface="Arial" panose="020B0604020202020204" pitchFamily="34" charset="0"/>
              <a:buChar char="•"/>
              <a:defRPr sz="3200" b="0" i="0">
                <a:latin typeface="Arial"/>
              </a:defRPr>
            </a:lvl4pPr>
            <a:lvl5pPr marL="3674722" indent="-408302">
              <a:buFont typeface="Arial" panose="020B0604020202020204" pitchFamily="34" charset="0"/>
              <a:buChar char="•"/>
              <a:defRPr sz="2800" b="0" i="0">
                <a:latin typeface="Aria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97846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914559" y="2401040"/>
            <a:ext cx="16380000" cy="6453592"/>
          </a:xfrm>
        </p:spPr>
        <p:txBody>
          <a:bodyPr/>
          <a:lstStyle/>
          <a:p>
            <a:pPr lvl="0"/>
            <a:r>
              <a:rPr lang="sv-SE" noProof="0"/>
              <a:t>Klicka på ikonen för att lägga till en bild</a:t>
            </a:r>
            <a:endParaRPr lang="sv-SE" noProof="0" dirty="0"/>
          </a:p>
        </p:txBody>
      </p:sp>
      <p:sp>
        <p:nvSpPr>
          <p:cNvPr id="3" name="Date Placeholder 3"/>
          <p:cNvSpPr>
            <a:spLocks noGrp="1"/>
          </p:cNvSpPr>
          <p:nvPr>
            <p:ph type="dt" sz="half" idx="14"/>
          </p:nvPr>
        </p:nvSpPr>
        <p:spPr/>
        <p:txBody>
          <a:bodyPr/>
          <a:lstStyle>
            <a:lvl1pPr>
              <a:defRPr/>
            </a:lvl1pPr>
          </a:lstStyle>
          <a:p>
            <a:fld id="{20C832D1-BDA9-B04D-9D8C-2F4D534D770C}" type="datetime1">
              <a:rPr lang="sv-SE" smtClean="0"/>
              <a:t>2024-11-03</a:t>
            </a:fld>
            <a:endParaRPr lang="sv-SE"/>
          </a:p>
        </p:txBody>
      </p:sp>
      <p:sp>
        <p:nvSpPr>
          <p:cNvPr id="4" name="Slide Number Placeholder 5"/>
          <p:cNvSpPr>
            <a:spLocks noGrp="1"/>
          </p:cNvSpPr>
          <p:nvPr>
            <p:ph type="sldNum" sz="quarter" idx="15"/>
          </p:nvPr>
        </p:nvSpPr>
        <p:spPr/>
        <p:txBody>
          <a:bodyPr/>
          <a:lstStyle>
            <a:lvl1pPr>
              <a:defRPr/>
            </a:lvl1pPr>
          </a:lstStyle>
          <a:p>
            <a:fld id="{F9C95BD0-DA40-594F-8BF4-06A679000FE7}" type="slidenum">
              <a:rPr lang="sv-SE"/>
              <a:pPr/>
              <a:t>‹#›</a:t>
            </a:fld>
            <a:endParaRPr lang="sv-SE"/>
          </a:p>
        </p:txBody>
      </p:sp>
      <p:sp>
        <p:nvSpPr>
          <p:cNvPr id="2" name="Rubrik 1">
            <a:extLst>
              <a:ext uri="{FF2B5EF4-FFF2-40B4-BE49-F238E27FC236}">
                <a16:creationId xmlns:a16="http://schemas.microsoft.com/office/drawing/2014/main" id="{DDE7A76D-FB9F-4FF7-AA2C-C812CD789621}"/>
              </a:ext>
            </a:extLst>
          </p:cNvPr>
          <p:cNvSpPr>
            <a:spLocks noGrp="1"/>
          </p:cNvSpPr>
          <p:nvPr>
            <p:ph type="title"/>
          </p:nvPr>
        </p:nvSpPr>
        <p:spPr/>
        <p:txBody>
          <a:bodyPr/>
          <a:lstStyle/>
          <a:p>
            <a:r>
              <a:rPr lang="sv-SE"/>
              <a:t>Klicka här för att ändra mall för rubrikformat</a:t>
            </a:r>
            <a:endParaRPr lang="sv-SE" dirty="0"/>
          </a:p>
        </p:txBody>
      </p:sp>
    </p:spTree>
    <p:extLst>
      <p:ext uri="{BB962C8B-B14F-4D97-AF65-F5344CB8AC3E}">
        <p14:creationId xmlns:p14="http://schemas.microsoft.com/office/powerpoint/2010/main" val="16902471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7_Anpassad layout">
    <p:spTree>
      <p:nvGrpSpPr>
        <p:cNvPr id="1" name=""/>
        <p:cNvGrpSpPr/>
        <p:nvPr/>
      </p:nvGrpSpPr>
      <p:grpSpPr>
        <a:xfrm>
          <a:off x="0" y="0"/>
          <a:ext cx="0" cy="0"/>
          <a:chOff x="0" y="0"/>
          <a:chExt cx="0" cy="0"/>
        </a:xfrm>
      </p:grpSpPr>
      <p:sp>
        <p:nvSpPr>
          <p:cNvPr id="8" name="Platshållare för bild 7"/>
          <p:cNvSpPr>
            <a:spLocks noGrp="1"/>
          </p:cNvSpPr>
          <p:nvPr>
            <p:ph type="pic" sz="quarter" idx="13"/>
          </p:nvPr>
        </p:nvSpPr>
        <p:spPr>
          <a:xfrm>
            <a:off x="10804868" y="3302985"/>
            <a:ext cx="6537401" cy="5419088"/>
          </a:xfrm>
        </p:spPr>
        <p:txBody>
          <a:bodyPr/>
          <a:lstStyle/>
          <a:p>
            <a:pPr lvl="0"/>
            <a:r>
              <a:rPr lang="sv-SE" noProof="0"/>
              <a:t>Klicka på ikonen för att lägga till en bild</a:t>
            </a:r>
            <a:endParaRPr lang="sv-SE" noProof="0" dirty="0"/>
          </a:p>
        </p:txBody>
      </p:sp>
      <p:sp>
        <p:nvSpPr>
          <p:cNvPr id="11" name="Content Placeholder 2"/>
          <p:cNvSpPr>
            <a:spLocks noGrp="1"/>
          </p:cNvSpPr>
          <p:nvPr>
            <p:ph idx="1"/>
          </p:nvPr>
        </p:nvSpPr>
        <p:spPr>
          <a:xfrm>
            <a:off x="914559" y="3303055"/>
            <a:ext cx="9368128" cy="5419017"/>
          </a:xfrm>
        </p:spPr>
        <p:txBody>
          <a:bodyPr/>
          <a:lstStyle>
            <a:lvl1pPr>
              <a:defRPr sz="3600" b="0" i="0">
                <a:latin typeface="Arial" pitchFamily="34" charset="0"/>
                <a:cs typeface="Arial" pitchFamily="34" charset="0"/>
              </a:defRPr>
            </a:lvl1pPr>
            <a:lvl2pPr>
              <a:defRPr sz="3600" b="0" i="0">
                <a:latin typeface="+mn-lt"/>
                <a:cs typeface="Sabon LT Std" pitchFamily="18" charset="0"/>
              </a:defRPr>
            </a:lvl2pPr>
            <a:lvl3pPr>
              <a:defRPr sz="3200" b="0" i="0"/>
            </a:lvl3pPr>
            <a:lvl4pPr>
              <a:defRPr sz="3200" b="0" i="0"/>
            </a:lvl4pPr>
            <a:lvl5pPr>
              <a:defRPr sz="2800" b="0" i="0"/>
            </a:lvl5pPr>
          </a:lstStyle>
          <a:p>
            <a:pPr lvl="0"/>
            <a:r>
              <a:rPr lang="sv-SE"/>
              <a:t>Klicka här för att ändra format på bakgrundstexten</a:t>
            </a:r>
          </a:p>
        </p:txBody>
      </p:sp>
      <p:sp>
        <p:nvSpPr>
          <p:cNvPr id="12" name="Title 1"/>
          <p:cNvSpPr>
            <a:spLocks noGrp="1"/>
          </p:cNvSpPr>
          <p:nvPr>
            <p:ph type="title"/>
          </p:nvPr>
        </p:nvSpPr>
        <p:spPr>
          <a:xfrm>
            <a:off x="914560" y="1156075"/>
            <a:ext cx="13860000" cy="1715029"/>
          </a:xfrm>
        </p:spPr>
        <p:txBody>
          <a:bodyPr/>
          <a:lstStyle>
            <a:lvl1pPr algn="l">
              <a:defRPr sz="4400"/>
            </a:lvl1pPr>
          </a:lstStyle>
          <a:p>
            <a:r>
              <a:rPr lang="sv-SE"/>
              <a:t>Klicka här för att ändra mall för rubrikformat</a:t>
            </a:r>
            <a:endParaRPr lang="sv-SE" dirty="0"/>
          </a:p>
        </p:txBody>
      </p:sp>
      <p:sp>
        <p:nvSpPr>
          <p:cNvPr id="5" name="Date Placeholder 3"/>
          <p:cNvSpPr>
            <a:spLocks noGrp="1"/>
          </p:cNvSpPr>
          <p:nvPr>
            <p:ph type="dt" sz="half" idx="14"/>
          </p:nvPr>
        </p:nvSpPr>
        <p:spPr/>
        <p:txBody>
          <a:bodyPr/>
          <a:lstStyle>
            <a:lvl1pPr>
              <a:defRPr/>
            </a:lvl1pPr>
          </a:lstStyle>
          <a:p>
            <a:fld id="{EF74FC34-CF51-934F-B8BF-4422A5ACD8FA}" type="datetime1">
              <a:rPr lang="sv-SE" smtClean="0"/>
              <a:t>2024-11-03</a:t>
            </a:fld>
            <a:endParaRPr lang="sv-SE"/>
          </a:p>
        </p:txBody>
      </p:sp>
      <p:sp>
        <p:nvSpPr>
          <p:cNvPr id="6" name="Slide Number Placeholder 5"/>
          <p:cNvSpPr>
            <a:spLocks noGrp="1"/>
          </p:cNvSpPr>
          <p:nvPr>
            <p:ph type="sldNum" sz="quarter" idx="15"/>
          </p:nvPr>
        </p:nvSpPr>
        <p:spPr/>
        <p:txBody>
          <a:bodyPr/>
          <a:lstStyle>
            <a:lvl1pPr>
              <a:defRPr/>
            </a:lvl1pPr>
          </a:lstStyle>
          <a:p>
            <a:fld id="{4056BE69-F470-4146-8FB1-DDF2850709FE}" type="slidenum">
              <a:rPr lang="sv-SE"/>
              <a:pPr/>
              <a:t>‹#›</a:t>
            </a:fld>
            <a:endParaRPr lang="sv-SE"/>
          </a:p>
        </p:txBody>
      </p:sp>
    </p:spTree>
    <p:extLst>
      <p:ext uri="{BB962C8B-B14F-4D97-AF65-F5344CB8AC3E}">
        <p14:creationId xmlns:p14="http://schemas.microsoft.com/office/powerpoint/2010/main" val="1247418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46F30BE3-8DC3-5441-8625-150CDFE56E33}" type="datetime1">
              <a:rPr lang="sv-SE" smtClean="0"/>
              <a:t>2024-11-03</a:t>
            </a:fld>
            <a:endParaRPr lang="sv-SE"/>
          </a:p>
        </p:txBody>
      </p:sp>
      <p:sp>
        <p:nvSpPr>
          <p:cNvPr id="4" name="Platshållare för bildnummer 3"/>
          <p:cNvSpPr>
            <a:spLocks noGrp="1"/>
          </p:cNvSpPr>
          <p:nvPr>
            <p:ph type="sldNum" sz="quarter" idx="11"/>
          </p:nvPr>
        </p:nvSpPr>
        <p:spPr/>
        <p:txBody>
          <a:bodyPr/>
          <a:lstStyle/>
          <a:p>
            <a:fld id="{3D60BA4C-210D-FB42-8E24-06C6918CD2F8}" type="slidenum">
              <a:rPr lang="sv-SE" smtClean="0"/>
              <a:pPr/>
              <a:t>‹#›</a:t>
            </a:fld>
            <a:endParaRPr lang="sv-SE"/>
          </a:p>
        </p:txBody>
      </p:sp>
      <p:sp>
        <p:nvSpPr>
          <p:cNvPr id="6" name="Content Placeholder 2"/>
          <p:cNvSpPr>
            <a:spLocks noGrp="1"/>
          </p:cNvSpPr>
          <p:nvPr>
            <p:ph idx="1"/>
          </p:nvPr>
        </p:nvSpPr>
        <p:spPr>
          <a:xfrm>
            <a:off x="914559" y="3303055"/>
            <a:ext cx="13860000" cy="5419017"/>
          </a:xfrm>
        </p:spPr>
        <p:txBody>
          <a:bodyPr/>
          <a:lstStyle>
            <a:lvl1pPr marL="0" indent="0">
              <a:buFontTx/>
              <a:buNone/>
              <a:defRPr sz="3600" b="0" i="0">
                <a:latin typeface="Arial" pitchFamily="34" charset="0"/>
                <a:cs typeface="Arial" pitchFamily="34" charset="0"/>
              </a:defRPr>
            </a:lvl1pPr>
            <a:lvl2pPr>
              <a:buFontTx/>
              <a:buNone/>
              <a:defRPr sz="3600" b="0" i="0">
                <a:latin typeface="Sabon LT Std"/>
                <a:cs typeface="Sabon LT Std" pitchFamily="18" charset="0"/>
              </a:defRPr>
            </a:lvl2pPr>
            <a:lvl3pPr>
              <a:buFontTx/>
              <a:buNone/>
              <a:defRPr sz="3200" b="0" i="0"/>
            </a:lvl3pPr>
            <a:lvl4pPr>
              <a:buFontTx/>
              <a:buNone/>
              <a:defRPr sz="2900" b="0" i="0"/>
            </a:lvl4pPr>
            <a:lvl5pPr>
              <a:buFontTx/>
              <a:buNone/>
              <a:defRPr sz="2100" b="0" i="0"/>
            </a:lvl5pPr>
          </a:lstStyle>
          <a:p>
            <a:pPr lvl="0"/>
            <a:r>
              <a:rPr lang="sv-SE"/>
              <a:t>Klicka här för att ändra format på bakgrundstexten</a:t>
            </a:r>
          </a:p>
        </p:txBody>
      </p:sp>
    </p:spTree>
    <p:extLst>
      <p:ext uri="{BB962C8B-B14F-4D97-AF65-F5344CB8AC3E}">
        <p14:creationId xmlns:p14="http://schemas.microsoft.com/office/powerpoint/2010/main" val="35924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559" y="1155264"/>
            <a:ext cx="13860000" cy="17150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ctr" anchorCtr="0" compatLnSpc="1">
            <a:prstTxWarp prst="textNoShape">
              <a:avLst/>
            </a:prstTxWarp>
          </a:bodyPr>
          <a:lstStyle/>
          <a:p>
            <a:pPr lvl="0"/>
            <a:r>
              <a:rPr lang="sv-SE" dirty="0"/>
              <a:t>Klicka här för att ändra format</a:t>
            </a:r>
          </a:p>
        </p:txBody>
      </p:sp>
      <p:sp>
        <p:nvSpPr>
          <p:cNvPr id="1027" name="Text Placeholder 2"/>
          <p:cNvSpPr>
            <a:spLocks noGrp="1"/>
          </p:cNvSpPr>
          <p:nvPr>
            <p:ph type="body" idx="1"/>
          </p:nvPr>
        </p:nvSpPr>
        <p:spPr bwMode="auto">
          <a:xfrm>
            <a:off x="914560" y="3341926"/>
            <a:ext cx="13860000" cy="54190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63321" tIns="81660" rIns="163321" bIns="81660" numCol="1" anchor="t" anchorCtr="0" compatLnSpc="1">
            <a:prstTxWarp prst="textNoShape">
              <a:avLst/>
            </a:prstTxWarp>
          </a:bodyPr>
          <a:lstStyle/>
          <a:p>
            <a:pPr lvl="0"/>
            <a:r>
              <a:rPr lang="sv-SE" dirty="0"/>
              <a:t>Sed ut </a:t>
            </a:r>
            <a:r>
              <a:rPr lang="sv-SE" dirty="0" err="1"/>
              <a:t>perspiciatis</a:t>
            </a:r>
            <a:r>
              <a:rPr lang="sv-SE" dirty="0"/>
              <a:t> </a:t>
            </a:r>
            <a:r>
              <a:rPr lang="sv-SE" dirty="0" err="1"/>
              <a:t>unde</a:t>
            </a:r>
            <a:r>
              <a:rPr lang="sv-SE" dirty="0"/>
              <a:t> </a:t>
            </a:r>
            <a:r>
              <a:rPr lang="sv-SE" dirty="0" err="1"/>
              <a:t>omnis</a:t>
            </a:r>
            <a:r>
              <a:rPr lang="sv-SE" dirty="0"/>
              <a:t> iste </a:t>
            </a:r>
            <a:r>
              <a:rPr lang="sv-SE" dirty="0" err="1"/>
              <a:t>natus</a:t>
            </a:r>
            <a:r>
              <a:rPr lang="sv-SE" dirty="0"/>
              <a:t> </a:t>
            </a:r>
            <a:r>
              <a:rPr lang="sv-SE" dirty="0" err="1"/>
              <a:t>error</a:t>
            </a:r>
            <a:r>
              <a:rPr lang="sv-SE" dirty="0"/>
              <a:t> </a:t>
            </a:r>
            <a:r>
              <a:rPr lang="sv-SE" dirty="0" err="1"/>
              <a:t>sit</a:t>
            </a:r>
            <a:r>
              <a:rPr lang="sv-SE" dirty="0"/>
              <a:t> </a:t>
            </a:r>
            <a:r>
              <a:rPr lang="sv-SE" dirty="0" err="1"/>
              <a:t>voluptatem</a:t>
            </a:r>
            <a:r>
              <a:rPr lang="sv-SE" dirty="0"/>
              <a:t> </a:t>
            </a:r>
            <a:r>
              <a:rPr lang="sv-SE" dirty="0" err="1"/>
              <a:t>accusantium</a:t>
            </a:r>
            <a:r>
              <a:rPr lang="sv-SE" dirty="0"/>
              <a:t> </a:t>
            </a:r>
            <a:r>
              <a:rPr lang="sv-SE" dirty="0" err="1"/>
              <a:t>doloremque</a:t>
            </a:r>
            <a:r>
              <a:rPr lang="sv-SE" dirty="0"/>
              <a:t> </a:t>
            </a:r>
            <a:r>
              <a:rPr lang="sv-SE" dirty="0" err="1"/>
              <a:t>laudantium</a:t>
            </a:r>
            <a:r>
              <a:rPr lang="sv-SE" dirty="0"/>
              <a:t>, </a:t>
            </a:r>
            <a:r>
              <a:rPr lang="sv-SE" dirty="0" err="1"/>
              <a:t>totam</a:t>
            </a:r>
            <a:r>
              <a:rPr lang="sv-SE" dirty="0"/>
              <a:t> rem </a:t>
            </a:r>
            <a:r>
              <a:rPr lang="sv-SE" dirty="0" err="1"/>
              <a:t>aperiam</a:t>
            </a:r>
            <a:r>
              <a:rPr lang="sv-SE" dirty="0"/>
              <a:t>, </a:t>
            </a:r>
            <a:r>
              <a:rPr lang="sv-SE" dirty="0" err="1"/>
              <a:t>eaque</a:t>
            </a:r>
            <a:r>
              <a:rPr lang="sv-SE" dirty="0"/>
              <a:t> </a:t>
            </a:r>
            <a:r>
              <a:rPr lang="sv-SE" dirty="0" err="1"/>
              <a:t>ipsa</a:t>
            </a:r>
            <a:r>
              <a:rPr lang="sv-SE" dirty="0"/>
              <a:t> </a:t>
            </a:r>
            <a:r>
              <a:rPr lang="sv-SE" dirty="0" err="1"/>
              <a:t>quae</a:t>
            </a:r>
            <a:r>
              <a:rPr lang="sv-SE" dirty="0"/>
              <a:t> ab </a:t>
            </a:r>
            <a:r>
              <a:rPr lang="sv-SE" dirty="0" err="1"/>
              <a:t>illo</a:t>
            </a:r>
            <a:r>
              <a:rPr lang="sv-SE" dirty="0"/>
              <a:t> </a:t>
            </a:r>
            <a:r>
              <a:rPr lang="sv-SE" dirty="0" err="1"/>
              <a:t>inventore</a:t>
            </a:r>
            <a:r>
              <a:rPr lang="sv-SE" dirty="0"/>
              <a:t> </a:t>
            </a:r>
            <a:r>
              <a:rPr lang="sv-SE" dirty="0" err="1"/>
              <a:t>veritatis</a:t>
            </a:r>
            <a:r>
              <a:rPr lang="sv-SE" dirty="0"/>
              <a:t> et </a:t>
            </a:r>
            <a:r>
              <a:rPr lang="sv-SE" dirty="0" err="1"/>
              <a:t>quasi</a:t>
            </a:r>
            <a:r>
              <a:rPr lang="sv-SE" dirty="0"/>
              <a:t> </a:t>
            </a:r>
            <a:r>
              <a:rPr lang="sv-SE" dirty="0" err="1"/>
              <a:t>architecto</a:t>
            </a:r>
            <a:r>
              <a:rPr lang="sv-SE" dirty="0"/>
              <a:t> </a:t>
            </a:r>
            <a:r>
              <a:rPr lang="sv-SE" dirty="0" err="1"/>
              <a:t>beatae</a:t>
            </a:r>
            <a:r>
              <a:rPr lang="sv-SE" dirty="0"/>
              <a:t> vitae </a:t>
            </a:r>
            <a:r>
              <a:rPr lang="sv-SE" dirty="0" err="1"/>
              <a:t>dicta</a:t>
            </a:r>
            <a:r>
              <a:rPr lang="sv-SE" dirty="0"/>
              <a:t> sunt </a:t>
            </a:r>
            <a:r>
              <a:rPr lang="sv-SE" dirty="0" err="1"/>
              <a:t>explicabo</a:t>
            </a:r>
            <a:r>
              <a:rPr lang="sv-SE" dirty="0"/>
              <a:t>. Nemo </a:t>
            </a:r>
            <a:r>
              <a:rPr lang="sv-SE" dirty="0" err="1"/>
              <a:t>enim</a:t>
            </a:r>
            <a:r>
              <a:rPr lang="sv-SE" dirty="0"/>
              <a:t> </a:t>
            </a:r>
            <a:r>
              <a:rPr lang="sv-SE" dirty="0" err="1"/>
              <a:t>ipsam</a:t>
            </a:r>
            <a:r>
              <a:rPr lang="sv-SE" dirty="0"/>
              <a:t> </a:t>
            </a:r>
            <a:r>
              <a:rPr lang="sv-SE" dirty="0" err="1"/>
              <a:t>voluptatem</a:t>
            </a:r>
            <a:r>
              <a:rPr lang="sv-SE" dirty="0"/>
              <a:t> </a:t>
            </a:r>
            <a:r>
              <a:rPr lang="sv-SE" dirty="0" err="1"/>
              <a:t>quia</a:t>
            </a:r>
            <a:r>
              <a:rPr lang="sv-SE" dirty="0"/>
              <a:t> </a:t>
            </a:r>
            <a:r>
              <a:rPr lang="sv-SE" dirty="0" err="1"/>
              <a:t>voluptas</a:t>
            </a:r>
            <a:r>
              <a:rPr lang="sv-SE" dirty="0"/>
              <a:t> </a:t>
            </a:r>
            <a:r>
              <a:rPr lang="sv-SE" dirty="0" err="1"/>
              <a:t>sit</a:t>
            </a:r>
            <a:r>
              <a:rPr lang="sv-SE" dirty="0"/>
              <a:t> </a:t>
            </a:r>
            <a:r>
              <a:rPr lang="sv-SE" dirty="0" err="1"/>
              <a:t>aspernatur</a:t>
            </a:r>
            <a:r>
              <a:rPr lang="sv-SE" dirty="0"/>
              <a:t> </a:t>
            </a:r>
            <a:r>
              <a:rPr lang="sv-SE" dirty="0" err="1"/>
              <a:t>aut</a:t>
            </a:r>
            <a:r>
              <a:rPr lang="sv-SE" dirty="0"/>
              <a:t> </a:t>
            </a:r>
            <a:r>
              <a:rPr lang="sv-SE" dirty="0" err="1"/>
              <a:t>odit</a:t>
            </a:r>
            <a:r>
              <a:rPr lang="sv-SE" dirty="0"/>
              <a:t> </a:t>
            </a:r>
            <a:r>
              <a:rPr lang="sv-SE" dirty="0" err="1"/>
              <a:t>aut</a:t>
            </a:r>
            <a:r>
              <a:rPr lang="sv-SE" dirty="0"/>
              <a:t> </a:t>
            </a:r>
            <a:r>
              <a:rPr lang="sv-SE" dirty="0" err="1"/>
              <a:t>fugit</a:t>
            </a:r>
            <a:r>
              <a:rPr lang="sv-SE" dirty="0"/>
              <a:t>, sed </a:t>
            </a:r>
            <a:r>
              <a:rPr lang="sv-SE" dirty="0" err="1"/>
              <a:t>quia</a:t>
            </a:r>
            <a:r>
              <a:rPr lang="sv-SE" dirty="0"/>
              <a:t> </a:t>
            </a:r>
            <a:r>
              <a:rPr lang="sv-SE" dirty="0" err="1"/>
              <a:t>consequuntur</a:t>
            </a:r>
            <a:r>
              <a:rPr lang="sv-SE" dirty="0"/>
              <a:t> </a:t>
            </a:r>
            <a:r>
              <a:rPr lang="sv-SE" dirty="0" err="1"/>
              <a:t>magni</a:t>
            </a:r>
            <a:r>
              <a:rPr lang="sv-SE" dirty="0"/>
              <a:t> </a:t>
            </a:r>
            <a:r>
              <a:rPr lang="sv-SE" dirty="0" err="1"/>
              <a:t>dolores</a:t>
            </a:r>
            <a:r>
              <a:rPr lang="sv-SE" dirty="0"/>
              <a:t> </a:t>
            </a:r>
            <a:r>
              <a:rPr lang="sv-SE" dirty="0" err="1"/>
              <a:t>eos</a:t>
            </a:r>
            <a:r>
              <a:rPr lang="sv-SE" dirty="0"/>
              <a:t> </a:t>
            </a:r>
            <a:r>
              <a:rPr lang="sv-SE" dirty="0" err="1"/>
              <a:t>qui</a:t>
            </a:r>
            <a:r>
              <a:rPr lang="sv-SE" dirty="0"/>
              <a:t> </a:t>
            </a:r>
            <a:r>
              <a:rPr lang="sv-SE" dirty="0" err="1"/>
              <a:t>ratione</a:t>
            </a:r>
            <a:r>
              <a:rPr lang="sv-SE" dirty="0"/>
              <a:t> </a:t>
            </a:r>
            <a:r>
              <a:rPr lang="sv-SE" dirty="0" err="1"/>
              <a:t>voluptatem</a:t>
            </a:r>
            <a:r>
              <a:rPr lang="sv-SE" dirty="0"/>
              <a:t> </a:t>
            </a:r>
            <a:r>
              <a:rPr lang="sv-SE" dirty="0" err="1"/>
              <a:t>sequi</a:t>
            </a:r>
            <a:r>
              <a:rPr lang="sv-SE" dirty="0"/>
              <a:t> </a:t>
            </a:r>
            <a:r>
              <a:rPr lang="sv-SE" dirty="0" err="1"/>
              <a:t>nesciunt</a:t>
            </a:r>
            <a:r>
              <a:rPr lang="sv-SE" dirty="0"/>
              <a:t>. </a:t>
            </a:r>
            <a:r>
              <a:rPr lang="sv-SE" dirty="0" err="1"/>
              <a:t>Neque</a:t>
            </a:r>
            <a:r>
              <a:rPr lang="sv-SE" dirty="0"/>
              <a:t> </a:t>
            </a:r>
            <a:r>
              <a:rPr lang="sv-SE" dirty="0" err="1"/>
              <a:t>porro</a:t>
            </a:r>
            <a:r>
              <a:rPr lang="sv-SE" dirty="0"/>
              <a:t> </a:t>
            </a:r>
            <a:r>
              <a:rPr lang="sv-SE" dirty="0" err="1"/>
              <a:t>quisquam</a:t>
            </a:r>
            <a:r>
              <a:rPr lang="sv-SE" dirty="0"/>
              <a:t> est, </a:t>
            </a:r>
            <a:r>
              <a:rPr lang="sv-SE" dirty="0" err="1"/>
              <a:t>qui</a:t>
            </a:r>
            <a:r>
              <a:rPr lang="sv-SE" dirty="0"/>
              <a:t> </a:t>
            </a:r>
            <a:r>
              <a:rPr lang="sv-SE" dirty="0" err="1"/>
              <a:t>dolorem</a:t>
            </a:r>
            <a:r>
              <a:rPr lang="sv-SE" dirty="0"/>
              <a:t> </a:t>
            </a:r>
            <a:r>
              <a:rPr lang="sv-SE" dirty="0" err="1"/>
              <a:t>ipsum</a:t>
            </a:r>
            <a:r>
              <a:rPr lang="sv-SE" dirty="0"/>
              <a:t> </a:t>
            </a:r>
            <a:r>
              <a:rPr lang="sv-SE" dirty="0" err="1"/>
              <a:t>quia</a:t>
            </a:r>
            <a:r>
              <a:rPr lang="sv-SE" dirty="0"/>
              <a:t> </a:t>
            </a:r>
            <a:r>
              <a:rPr lang="sv-SE" dirty="0" err="1"/>
              <a:t>dolor</a:t>
            </a:r>
            <a:endParaRPr lang="sv-SE" dirty="0"/>
          </a:p>
        </p:txBody>
      </p:sp>
      <p:sp>
        <p:nvSpPr>
          <p:cNvPr id="4" name="Date Placeholder 3"/>
          <p:cNvSpPr>
            <a:spLocks noGrp="1"/>
          </p:cNvSpPr>
          <p:nvPr>
            <p:ph type="dt" sz="half" idx="2"/>
          </p:nvPr>
        </p:nvSpPr>
        <p:spPr>
          <a:xfrm>
            <a:off x="914559" y="9537468"/>
            <a:ext cx="4267941" cy="547857"/>
          </a:xfrm>
          <a:prstGeom prst="rect">
            <a:avLst/>
          </a:prstGeom>
        </p:spPr>
        <p:txBody>
          <a:bodyPr vert="horz" wrap="square" lIns="163321" tIns="81660" rIns="163321" bIns="81660" numCol="1" anchor="ctr" anchorCtr="0" compatLnSpc="1">
            <a:prstTxWarp prst="textNoShape">
              <a:avLst/>
            </a:prstTxWarp>
          </a:bodyPr>
          <a:lstStyle>
            <a:lvl1pPr>
              <a:defRPr sz="1800">
                <a:cs typeface="Arial" charset="0"/>
              </a:defRPr>
            </a:lvl1pPr>
          </a:lstStyle>
          <a:p>
            <a:fld id="{2BA820A5-770D-404F-A174-9D9E0C5D6C03}" type="datetime1">
              <a:rPr lang="sv-SE" smtClean="0"/>
              <a:t>2024-11-03</a:t>
            </a:fld>
            <a:endParaRPr lang="sv-SE"/>
          </a:p>
        </p:txBody>
      </p:sp>
      <p:sp>
        <p:nvSpPr>
          <p:cNvPr id="6" name="Slide Number Placeholder 5"/>
          <p:cNvSpPr>
            <a:spLocks noGrp="1"/>
          </p:cNvSpPr>
          <p:nvPr>
            <p:ph type="sldNum" sz="quarter" idx="4"/>
          </p:nvPr>
        </p:nvSpPr>
        <p:spPr>
          <a:xfrm>
            <a:off x="13108675" y="9537468"/>
            <a:ext cx="4267941" cy="547857"/>
          </a:xfrm>
          <a:prstGeom prst="rect">
            <a:avLst/>
          </a:prstGeom>
        </p:spPr>
        <p:txBody>
          <a:bodyPr vert="horz" wrap="square" lIns="163321" tIns="81660" rIns="163321" bIns="81660" numCol="1" anchor="ctr" anchorCtr="0" compatLnSpc="1">
            <a:prstTxWarp prst="textNoShape">
              <a:avLst/>
            </a:prstTxWarp>
          </a:bodyPr>
          <a:lstStyle>
            <a:lvl1pPr algn="r">
              <a:defRPr sz="1800">
                <a:cs typeface="Arial" charset="0"/>
              </a:defRPr>
            </a:lvl1pPr>
          </a:lstStyle>
          <a:p>
            <a:fld id="{3D60BA4C-210D-FB42-8E24-06C6918CD2F8}" type="slidenum">
              <a:rPr lang="sv-SE"/>
              <a:pPr/>
              <a:t>‹#›</a:t>
            </a:fld>
            <a:endParaRPr lang="sv-SE"/>
          </a:p>
        </p:txBody>
      </p:sp>
      <p:pic>
        <p:nvPicPr>
          <p:cNvPr id="1030" name="Picture 8">
            <a:extLst>
              <a:ext uri="{C183D7F6-B498-43B3-948B-1728B52AA6E4}">
                <adec:decorative xmlns:adec="http://schemas.microsoft.com/office/drawing/2017/decorative" val="1"/>
              </a:ext>
            </a:extLst>
          </p:cNvPr>
          <p:cNvPicPr>
            <a:picLocks noChangeAspect="1"/>
          </p:cNvPicPr>
          <p:nvPr/>
        </p:nvPicPr>
        <p:blipFill>
          <a:blip r:embed="rId9">
            <a:extLst>
              <a:ext uri="{96DAC541-7B7A-43D3-8B79-37D633B846F1}">
                <asvg:svgBlip xmlns:asvg="http://schemas.microsoft.com/office/drawing/2016/SVG/main" r:embed="rId10"/>
              </a:ext>
            </a:extLst>
          </a:blip>
          <a:srcRect/>
          <a:stretch/>
        </p:blipFill>
        <p:spPr bwMode="auto">
          <a:xfrm>
            <a:off x="16179710" y="605519"/>
            <a:ext cx="1484998" cy="10708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9" r:id="rId4"/>
    <p:sldLayoutId id="2147483768" r:id="rId5"/>
    <p:sldLayoutId id="2147483773" r:id="rId6"/>
    <p:sldLayoutId id="2147483777" r:id="rId7"/>
  </p:sldLayoutIdLst>
  <p:hf hdr="0" ftr="0"/>
  <p:txStyles>
    <p:titleStyle>
      <a:lvl1pPr algn="l" defTabSz="816605" rtl="0" eaLnBrk="1" fontAlgn="base" hangingPunct="1">
        <a:lnSpc>
          <a:spcPts val="4800"/>
        </a:lnSpc>
        <a:spcBef>
          <a:spcPct val="0"/>
        </a:spcBef>
        <a:spcAft>
          <a:spcPct val="0"/>
        </a:spcAft>
        <a:defRPr sz="4400" b="1" kern="1200">
          <a:solidFill>
            <a:srgbClr val="2E78BA"/>
          </a:solidFill>
          <a:latin typeface="Arial" pitchFamily="34" charset="0"/>
          <a:ea typeface="ＭＳ Ｐゴシック" pitchFamily="68" charset="-128"/>
          <a:cs typeface="Arial" pitchFamily="34" charset="0"/>
        </a:defRPr>
      </a:lvl1pPr>
      <a:lvl2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2pPr>
      <a:lvl3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3pPr>
      <a:lvl4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4pPr>
      <a:lvl5pPr algn="l" defTabSz="816605" rtl="0" eaLnBrk="1" fontAlgn="base" hangingPunct="1">
        <a:lnSpc>
          <a:spcPts val="6141"/>
        </a:lnSpc>
        <a:spcBef>
          <a:spcPct val="0"/>
        </a:spcBef>
        <a:spcAft>
          <a:spcPct val="0"/>
        </a:spcAft>
        <a:defRPr sz="5000" b="1">
          <a:solidFill>
            <a:schemeClr val="tx1"/>
          </a:solidFill>
          <a:latin typeface="Arial" charset="0"/>
          <a:ea typeface="ＭＳ Ｐゴシック" pitchFamily="68" charset="-128"/>
          <a:cs typeface="Arial" charset="0"/>
        </a:defRPr>
      </a:lvl5pPr>
      <a:lvl6pPr marL="81660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6pPr>
      <a:lvl7pPr marL="163321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7pPr>
      <a:lvl8pPr marL="2449815"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8pPr>
      <a:lvl9pPr marL="3266420" algn="ctr" defTabSz="816605" rtl="0" eaLnBrk="1" fontAlgn="base" hangingPunct="1">
        <a:spcBef>
          <a:spcPct val="0"/>
        </a:spcBef>
        <a:spcAft>
          <a:spcPct val="0"/>
        </a:spcAft>
        <a:defRPr sz="5700" b="1">
          <a:solidFill>
            <a:schemeClr val="tx1"/>
          </a:solidFill>
          <a:latin typeface="Trade Gothic LT Std Bold" pitchFamily="68" charset="0"/>
          <a:ea typeface="ＭＳ Ｐゴシック" pitchFamily="68" charset="-128"/>
        </a:defRPr>
      </a:lvl9pPr>
    </p:titleStyle>
    <p:bodyStyle>
      <a:lvl1pPr marL="317569" indent="-317569" algn="l" defTabSz="816605" rtl="0" eaLnBrk="1" fontAlgn="base" hangingPunct="1">
        <a:spcBef>
          <a:spcPct val="20000"/>
        </a:spcBef>
        <a:spcAft>
          <a:spcPct val="0"/>
        </a:spcAft>
        <a:buFont typeface="Arial" charset="0"/>
        <a:buChar char="•"/>
        <a:defRPr lang="sv-SE" sz="3600" kern="1200" dirty="0">
          <a:solidFill>
            <a:schemeClr val="tx1"/>
          </a:solidFill>
          <a:latin typeface="Arial" pitchFamily="34" charset="0"/>
          <a:ea typeface="ＭＳ Ｐゴシック" pitchFamily="68" charset="-128"/>
          <a:cs typeface="Arial" pitchFamily="34" charset="0"/>
        </a:defRPr>
      </a:lvl1pPr>
      <a:lvl2pPr marL="1326983" indent="-510378" algn="l" defTabSz="816605" rtl="0" eaLnBrk="1" fontAlgn="base" hangingPunct="1">
        <a:spcBef>
          <a:spcPct val="20000"/>
        </a:spcBef>
        <a:spcAft>
          <a:spcPct val="0"/>
        </a:spcAft>
        <a:buFont typeface="Arial" charset="0"/>
        <a:buChar char="–"/>
        <a:defRPr sz="3600" kern="1200">
          <a:solidFill>
            <a:schemeClr val="tx1"/>
          </a:solidFill>
          <a:latin typeface="+mn-lt"/>
          <a:ea typeface="ＭＳ Ｐゴシック" pitchFamily="68" charset="-128"/>
          <a:cs typeface="Sabon LT Std"/>
        </a:defRPr>
      </a:lvl2pPr>
      <a:lvl3pPr marL="2041512" indent="-408302" algn="l" defTabSz="816605" rtl="0" eaLnBrk="1" fontAlgn="base" hangingPunct="1">
        <a:spcBef>
          <a:spcPct val="20000"/>
        </a:spcBef>
        <a:spcAft>
          <a:spcPct val="0"/>
        </a:spcAft>
        <a:buFont typeface="Arial" charset="0"/>
        <a:buChar char="•"/>
        <a:defRPr sz="3200" i="0" kern="1200">
          <a:solidFill>
            <a:schemeClr val="tx1"/>
          </a:solidFill>
          <a:latin typeface="+mn-lt"/>
          <a:ea typeface="ＭＳ Ｐゴシック" pitchFamily="68" charset="-128"/>
          <a:cs typeface="Sabon LT Std"/>
        </a:defRPr>
      </a:lvl3pPr>
      <a:lvl4pPr marL="2858117" indent="-408302" algn="l" defTabSz="816605" rtl="0" eaLnBrk="1" fontAlgn="base" hangingPunct="1">
        <a:spcBef>
          <a:spcPct val="20000"/>
        </a:spcBef>
        <a:spcAft>
          <a:spcPct val="0"/>
        </a:spcAft>
        <a:buFont typeface="Arial" charset="0"/>
        <a:buChar char="–"/>
        <a:defRPr sz="3200" kern="1200">
          <a:solidFill>
            <a:schemeClr val="tx1"/>
          </a:solidFill>
          <a:latin typeface="+mn-lt"/>
          <a:ea typeface="ＭＳ Ｐゴシック" pitchFamily="68" charset="-128"/>
          <a:cs typeface="Sabon LT Std"/>
        </a:defRPr>
      </a:lvl4pPr>
      <a:lvl5pPr marL="3674722" indent="-408302" algn="l" defTabSz="816605" rtl="0" eaLnBrk="1" fontAlgn="base" hangingPunct="1">
        <a:spcBef>
          <a:spcPct val="20000"/>
        </a:spcBef>
        <a:spcAft>
          <a:spcPct val="0"/>
        </a:spcAft>
        <a:buFont typeface="Arial" charset="0"/>
        <a:buChar char="»"/>
        <a:defRPr sz="2800" i="0" kern="1200">
          <a:solidFill>
            <a:schemeClr val="tx1"/>
          </a:solidFill>
          <a:latin typeface="+mn-lt"/>
          <a:ea typeface="ＭＳ Ｐゴシック" pitchFamily="68" charset="-128"/>
          <a:cs typeface="Sabon LT Std"/>
        </a:defRPr>
      </a:lvl5pPr>
      <a:lvl6pPr marL="4491327" indent="-408302" algn="l" defTabSz="816605" rtl="0" eaLnBrk="1" latinLnBrk="0" hangingPunct="1">
        <a:spcBef>
          <a:spcPct val="20000"/>
        </a:spcBef>
        <a:buFont typeface="Arial"/>
        <a:buChar char="•"/>
        <a:defRPr sz="2800" kern="1200">
          <a:solidFill>
            <a:schemeClr val="tx1"/>
          </a:solidFill>
          <a:latin typeface="+mn-lt"/>
          <a:ea typeface="+mn-ea"/>
          <a:cs typeface="+mn-cs"/>
        </a:defRPr>
      </a:lvl6pPr>
      <a:lvl7pPr marL="5307932" indent="-408302" algn="l" defTabSz="816605" rtl="0" eaLnBrk="1" latinLnBrk="0" hangingPunct="1">
        <a:spcBef>
          <a:spcPct val="20000"/>
        </a:spcBef>
        <a:buFont typeface="Arial"/>
        <a:buChar char="•"/>
        <a:defRPr sz="2400" kern="1200">
          <a:solidFill>
            <a:schemeClr val="tx1"/>
          </a:solidFill>
          <a:latin typeface="+mn-lt"/>
          <a:ea typeface="+mn-ea"/>
          <a:cs typeface="+mn-cs"/>
        </a:defRPr>
      </a:lvl7pPr>
      <a:lvl8pPr marL="6124537" indent="-408302" algn="l" defTabSz="816605" rtl="0" eaLnBrk="1" latinLnBrk="0" hangingPunct="1">
        <a:spcBef>
          <a:spcPct val="20000"/>
        </a:spcBef>
        <a:buFont typeface="Arial"/>
        <a:buChar char="•"/>
        <a:defRPr sz="2400" kern="1200">
          <a:solidFill>
            <a:schemeClr val="tx1"/>
          </a:solidFill>
          <a:latin typeface="+mn-lt"/>
          <a:ea typeface="+mn-ea"/>
          <a:cs typeface="+mn-cs"/>
        </a:defRPr>
      </a:lvl8pPr>
      <a:lvl9pPr marL="6941142" indent="-408302" algn="l" defTabSz="816605"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816605" rtl="0" eaLnBrk="1" latinLnBrk="0" hangingPunct="1">
        <a:defRPr sz="3200" kern="1200">
          <a:solidFill>
            <a:schemeClr val="tx1"/>
          </a:solidFill>
          <a:latin typeface="+mn-lt"/>
          <a:ea typeface="+mn-ea"/>
          <a:cs typeface="+mn-cs"/>
        </a:defRPr>
      </a:lvl1pPr>
      <a:lvl2pPr marL="816605" algn="l" defTabSz="816605" rtl="0" eaLnBrk="1" latinLnBrk="0" hangingPunct="1">
        <a:defRPr sz="3200" kern="1200">
          <a:solidFill>
            <a:schemeClr val="tx1"/>
          </a:solidFill>
          <a:latin typeface="+mn-lt"/>
          <a:ea typeface="+mn-ea"/>
          <a:cs typeface="+mn-cs"/>
        </a:defRPr>
      </a:lvl2pPr>
      <a:lvl3pPr marL="1633210" algn="l" defTabSz="816605" rtl="0" eaLnBrk="1" latinLnBrk="0" hangingPunct="1">
        <a:defRPr sz="3200" kern="1200">
          <a:solidFill>
            <a:schemeClr val="tx1"/>
          </a:solidFill>
          <a:latin typeface="+mn-lt"/>
          <a:ea typeface="+mn-ea"/>
          <a:cs typeface="+mn-cs"/>
        </a:defRPr>
      </a:lvl3pPr>
      <a:lvl4pPr marL="2449815" algn="l" defTabSz="816605" rtl="0" eaLnBrk="1" latinLnBrk="0" hangingPunct="1">
        <a:defRPr sz="3200" kern="1200">
          <a:solidFill>
            <a:schemeClr val="tx1"/>
          </a:solidFill>
          <a:latin typeface="+mn-lt"/>
          <a:ea typeface="+mn-ea"/>
          <a:cs typeface="+mn-cs"/>
        </a:defRPr>
      </a:lvl4pPr>
      <a:lvl5pPr marL="3266420" algn="l" defTabSz="816605" rtl="0" eaLnBrk="1" latinLnBrk="0" hangingPunct="1">
        <a:defRPr sz="3200" kern="1200">
          <a:solidFill>
            <a:schemeClr val="tx1"/>
          </a:solidFill>
          <a:latin typeface="+mn-lt"/>
          <a:ea typeface="+mn-ea"/>
          <a:cs typeface="+mn-cs"/>
        </a:defRPr>
      </a:lvl5pPr>
      <a:lvl6pPr marL="4083025" algn="l" defTabSz="816605" rtl="0" eaLnBrk="1" latinLnBrk="0" hangingPunct="1">
        <a:defRPr sz="3200" kern="1200">
          <a:solidFill>
            <a:schemeClr val="tx1"/>
          </a:solidFill>
          <a:latin typeface="+mn-lt"/>
          <a:ea typeface="+mn-ea"/>
          <a:cs typeface="+mn-cs"/>
        </a:defRPr>
      </a:lvl6pPr>
      <a:lvl7pPr marL="4899630" algn="l" defTabSz="816605" rtl="0" eaLnBrk="1" latinLnBrk="0" hangingPunct="1">
        <a:defRPr sz="3200" kern="1200">
          <a:solidFill>
            <a:schemeClr val="tx1"/>
          </a:solidFill>
          <a:latin typeface="+mn-lt"/>
          <a:ea typeface="+mn-ea"/>
          <a:cs typeface="+mn-cs"/>
        </a:defRPr>
      </a:lvl7pPr>
      <a:lvl8pPr marL="5716234" algn="l" defTabSz="816605" rtl="0" eaLnBrk="1" latinLnBrk="0" hangingPunct="1">
        <a:defRPr sz="3200" kern="1200">
          <a:solidFill>
            <a:schemeClr val="tx1"/>
          </a:solidFill>
          <a:latin typeface="+mn-lt"/>
          <a:ea typeface="+mn-ea"/>
          <a:cs typeface="+mn-cs"/>
        </a:defRPr>
      </a:lvl8pPr>
      <a:lvl9pPr marL="6532839" algn="l" defTabSz="81660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7A9AE6-FDB6-49E3-A0D3-DF41A7C5DD33}"/>
              </a:ext>
            </a:extLst>
          </p:cNvPr>
          <p:cNvSpPr>
            <a:spLocks noGrp="1"/>
          </p:cNvSpPr>
          <p:nvPr>
            <p:ph type="ctrTitle"/>
          </p:nvPr>
        </p:nvSpPr>
        <p:spPr/>
        <p:txBody>
          <a:bodyPr>
            <a:normAutofit fontScale="90000"/>
          </a:bodyPr>
          <a:lstStyle/>
          <a:p>
            <a:r>
              <a:rPr lang="sv-SE" dirty="0"/>
              <a:t>Att mogna till socialarbetare - en professionell utvecklingsprocess</a:t>
            </a:r>
          </a:p>
        </p:txBody>
      </p:sp>
      <p:sp>
        <p:nvSpPr>
          <p:cNvPr id="3" name="Underrubrik 2">
            <a:extLst>
              <a:ext uri="{FF2B5EF4-FFF2-40B4-BE49-F238E27FC236}">
                <a16:creationId xmlns:a16="http://schemas.microsoft.com/office/drawing/2014/main" id="{BD801917-89E1-4FE1-BDF5-0CC4BA5FBF5D}"/>
              </a:ext>
            </a:extLst>
          </p:cNvPr>
          <p:cNvSpPr>
            <a:spLocks noGrp="1"/>
          </p:cNvSpPr>
          <p:nvPr>
            <p:ph type="subTitle" idx="1"/>
          </p:nvPr>
        </p:nvSpPr>
        <p:spPr/>
        <p:txBody>
          <a:bodyPr/>
          <a:lstStyle/>
          <a:p>
            <a:r>
              <a:rPr lang="sv-SE" dirty="0"/>
              <a:t>Thomas Strandberg, professor i socialt arbete Örebro universitet</a:t>
            </a:r>
          </a:p>
          <a:p>
            <a:r>
              <a:rPr lang="sv-SE" dirty="0"/>
              <a:t>Presentation på FSSOC och CSA konferens om socionomutbildningen, </a:t>
            </a:r>
          </a:p>
          <a:p>
            <a:r>
              <a:rPr lang="sv-SE" dirty="0"/>
              <a:t>14 november 2024</a:t>
            </a:r>
          </a:p>
        </p:txBody>
      </p:sp>
      <p:sp>
        <p:nvSpPr>
          <p:cNvPr id="4" name="Platshållare för datum 3">
            <a:extLst>
              <a:ext uri="{FF2B5EF4-FFF2-40B4-BE49-F238E27FC236}">
                <a16:creationId xmlns:a16="http://schemas.microsoft.com/office/drawing/2014/main" id="{0F6A1CB9-A1AF-4E60-A6BB-4B8DDD0DF28F}"/>
              </a:ext>
            </a:extLst>
          </p:cNvPr>
          <p:cNvSpPr>
            <a:spLocks noGrp="1"/>
          </p:cNvSpPr>
          <p:nvPr>
            <p:ph type="dt" sz="half" idx="10"/>
          </p:nvPr>
        </p:nvSpPr>
        <p:spPr/>
        <p:txBody>
          <a:bodyPr/>
          <a:lstStyle/>
          <a:p>
            <a:fld id="{387F32DC-2D84-DB43-95CE-E2AE801D4C16}" type="datetime1">
              <a:rPr lang="sv-SE" smtClean="0"/>
              <a:t>2024-11-03</a:t>
            </a:fld>
            <a:endParaRPr lang="sv-SE"/>
          </a:p>
        </p:txBody>
      </p:sp>
      <p:sp>
        <p:nvSpPr>
          <p:cNvPr id="5" name="Platshållare för bildnummer 4">
            <a:extLst>
              <a:ext uri="{FF2B5EF4-FFF2-40B4-BE49-F238E27FC236}">
                <a16:creationId xmlns:a16="http://schemas.microsoft.com/office/drawing/2014/main" id="{EA0DA812-A8F8-4C60-BA84-B7CC54E51B9A}"/>
              </a:ext>
            </a:extLst>
          </p:cNvPr>
          <p:cNvSpPr>
            <a:spLocks noGrp="1"/>
          </p:cNvSpPr>
          <p:nvPr>
            <p:ph type="sldNum" sz="quarter" idx="11"/>
          </p:nvPr>
        </p:nvSpPr>
        <p:spPr/>
        <p:txBody>
          <a:bodyPr/>
          <a:lstStyle/>
          <a:p>
            <a:fld id="{FB2A01EE-FC66-6449-82BE-278059117499}" type="slidenum">
              <a:rPr lang="sv-SE" smtClean="0"/>
              <a:pPr/>
              <a:t>1</a:t>
            </a:fld>
            <a:endParaRPr lang="sv-SE"/>
          </a:p>
        </p:txBody>
      </p:sp>
    </p:spTree>
    <p:extLst>
      <p:ext uri="{BB962C8B-B14F-4D97-AF65-F5344CB8AC3E}">
        <p14:creationId xmlns:p14="http://schemas.microsoft.com/office/powerpoint/2010/main" val="1630076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B3B754-0CA3-924A-A744-4F3702B4C3F1}"/>
              </a:ext>
            </a:extLst>
          </p:cNvPr>
          <p:cNvSpPr>
            <a:spLocks noGrp="1"/>
          </p:cNvSpPr>
          <p:nvPr>
            <p:ph type="title"/>
          </p:nvPr>
        </p:nvSpPr>
        <p:spPr>
          <a:xfrm>
            <a:off x="914559" y="1155264"/>
            <a:ext cx="13860000" cy="1715029"/>
          </a:xfrm>
        </p:spPr>
        <p:txBody>
          <a:bodyPr wrap="square" anchor="ctr">
            <a:normAutofit/>
          </a:bodyPr>
          <a:lstStyle/>
          <a:p>
            <a:r>
              <a:rPr lang="sv-SE" dirty="0"/>
              <a:t>Förmåga att både förstå och handla utifrån förståelsen</a:t>
            </a:r>
          </a:p>
        </p:txBody>
      </p:sp>
      <p:sp>
        <p:nvSpPr>
          <p:cNvPr id="4" name="Platshållare för datum 3">
            <a:extLst>
              <a:ext uri="{FF2B5EF4-FFF2-40B4-BE49-F238E27FC236}">
                <a16:creationId xmlns:a16="http://schemas.microsoft.com/office/drawing/2014/main" id="{1AAE7432-A6D5-A33B-9EDA-6EFA40F7534C}"/>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3BB36B95-890B-D90C-4DED-FC23C55BDF69}"/>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10</a:t>
            </a:fld>
            <a:endParaRPr lang="sv-SE"/>
          </a:p>
        </p:txBody>
      </p:sp>
      <p:sp>
        <p:nvSpPr>
          <p:cNvPr id="3" name="Platshållare för innehåll 2">
            <a:extLst>
              <a:ext uri="{FF2B5EF4-FFF2-40B4-BE49-F238E27FC236}">
                <a16:creationId xmlns:a16="http://schemas.microsoft.com/office/drawing/2014/main" id="{D507FE88-C1DB-3D1C-0C8B-12AB2A0C71C0}"/>
              </a:ext>
            </a:extLst>
          </p:cNvPr>
          <p:cNvSpPr>
            <a:spLocks noGrp="1"/>
          </p:cNvSpPr>
          <p:nvPr>
            <p:ph idx="1"/>
          </p:nvPr>
        </p:nvSpPr>
        <p:spPr>
          <a:xfrm>
            <a:off x="914559" y="3303055"/>
            <a:ext cx="13860000" cy="5419017"/>
          </a:xfrm>
        </p:spPr>
        <p:txBody>
          <a:bodyPr wrap="square" anchor="t">
            <a:normAutofit/>
          </a:bodyPr>
          <a:lstStyle/>
          <a:p>
            <a:pPr marL="457200" indent="-457200">
              <a:lnSpc>
                <a:spcPct val="90000"/>
              </a:lnSpc>
              <a:buFont typeface="Arial" panose="020B0604020202020204" pitchFamily="34" charset="0"/>
              <a:buChar char="•"/>
            </a:pPr>
            <a:r>
              <a:rPr lang="sv-SE" sz="2800" dirty="0"/>
              <a:t>I denna fas integreras kunskaper i studenten (eller den yrkesverksamma)</a:t>
            </a:r>
          </a:p>
          <a:p>
            <a:pPr marL="457200" indent="-457200">
              <a:lnSpc>
                <a:spcPct val="90000"/>
              </a:lnSpc>
              <a:buFont typeface="Arial" panose="020B0604020202020204" pitchFamily="34" charset="0"/>
              <a:buChar char="•"/>
            </a:pPr>
            <a:r>
              <a:rPr lang="sv-SE" sz="2800" dirty="0"/>
              <a:t>Blir säkrare i sin yrkesroll och mer professionell </a:t>
            </a:r>
          </a:p>
          <a:p>
            <a:pPr marL="457200" indent="-457200">
              <a:lnSpc>
                <a:spcPct val="90000"/>
              </a:lnSpc>
              <a:buFont typeface="Arial" panose="020B0604020202020204" pitchFamily="34" charset="0"/>
              <a:buChar char="•"/>
            </a:pPr>
            <a:r>
              <a:rPr lang="sv-SE" sz="2800" dirty="0"/>
              <a:t>Kan i högre utsträckning använda sig själv som instrument, sina erfarenheter</a:t>
            </a:r>
          </a:p>
          <a:p>
            <a:pPr marL="457200" indent="-457200">
              <a:lnSpc>
                <a:spcPct val="90000"/>
              </a:lnSpc>
              <a:buFont typeface="Arial" panose="020B0604020202020204" pitchFamily="34" charset="0"/>
              <a:buChar char="•"/>
            </a:pPr>
            <a:r>
              <a:rPr lang="sv-SE" sz="2800" dirty="0">
                <a:effectLst/>
              </a:rPr>
              <a:t>Integrera teoretiska kunskaper med praktiska färdigheter, eller forskningsresultat </a:t>
            </a:r>
          </a:p>
          <a:p>
            <a:pPr marL="457200" indent="-457200">
              <a:lnSpc>
                <a:spcPct val="90000"/>
              </a:lnSpc>
              <a:buFont typeface="Arial" panose="020B0604020202020204" pitchFamily="34" charset="0"/>
              <a:buChar char="•"/>
            </a:pPr>
            <a:r>
              <a:rPr lang="sv-SE" sz="2800" dirty="0"/>
              <a:t>Kan </a:t>
            </a:r>
            <a:r>
              <a:rPr lang="sv-SE" sz="2800" dirty="0">
                <a:effectLst/>
              </a:rPr>
              <a:t>förhålla sig till det utifrån värderingsmässiga aspekter, t.ex. professionsetik</a:t>
            </a:r>
          </a:p>
          <a:p>
            <a:pPr marL="457200" indent="-457200">
              <a:lnSpc>
                <a:spcPct val="90000"/>
              </a:lnSpc>
              <a:buFont typeface="Arial" panose="020B0604020202020204" pitchFamily="34" charset="0"/>
              <a:buChar char="•"/>
            </a:pPr>
            <a:r>
              <a:rPr lang="sv-SE" sz="2800" dirty="0">
                <a:effectLst/>
              </a:rPr>
              <a:t>Det kan vara ett långsiktigt arbete, ett livslångt lärande</a:t>
            </a:r>
          </a:p>
          <a:p>
            <a:pPr marL="457200" indent="-457200">
              <a:lnSpc>
                <a:spcPct val="90000"/>
              </a:lnSpc>
              <a:buFont typeface="Arial" panose="020B0604020202020204" pitchFamily="34" charset="0"/>
              <a:buChar char="•"/>
            </a:pPr>
            <a:r>
              <a:rPr lang="sv-SE" sz="2800" dirty="0">
                <a:effectLst/>
              </a:rPr>
              <a:t>Handledaren behöver vara medveten om denna process </a:t>
            </a:r>
          </a:p>
          <a:p>
            <a:pPr marL="457200" indent="-457200">
              <a:lnSpc>
                <a:spcPct val="90000"/>
              </a:lnSpc>
              <a:buFont typeface="Arial" panose="020B0604020202020204" pitchFamily="34" charset="0"/>
              <a:buChar char="•"/>
            </a:pPr>
            <a:r>
              <a:rPr lang="sv-SE" sz="2800" dirty="0">
                <a:effectLst/>
              </a:rPr>
              <a:t>En handledare som tar emot student, kan själv tvivla på sin egen kompetens </a:t>
            </a:r>
          </a:p>
          <a:p>
            <a:pPr marL="457200" indent="-457200">
              <a:lnSpc>
                <a:spcPct val="90000"/>
              </a:lnSpc>
              <a:buFont typeface="Arial" panose="020B0604020202020204" pitchFamily="34" charset="0"/>
              <a:buChar char="•"/>
            </a:pPr>
            <a:r>
              <a:rPr lang="sv-SE" sz="2800" dirty="0"/>
              <a:t>Kan b</a:t>
            </a:r>
            <a:r>
              <a:rPr lang="sv-SE" sz="2800" dirty="0">
                <a:effectLst/>
              </a:rPr>
              <a:t>ehöva stöd och vägledning i sitt eget handledarskap</a:t>
            </a:r>
          </a:p>
          <a:p>
            <a:pPr marL="457200" indent="-457200">
              <a:lnSpc>
                <a:spcPct val="90000"/>
              </a:lnSpc>
              <a:buFont typeface="Arial" panose="020B0604020202020204" pitchFamily="34" charset="0"/>
              <a:buChar char="•"/>
            </a:pPr>
            <a:r>
              <a:rPr lang="sv-SE" sz="2800" dirty="0">
                <a:effectLst/>
              </a:rPr>
              <a:t>Det är viktigt att inte hämma studenten</a:t>
            </a:r>
            <a:r>
              <a:rPr lang="sv-SE" sz="2800" dirty="0"/>
              <a:t> i lärandet</a:t>
            </a:r>
          </a:p>
        </p:txBody>
      </p:sp>
    </p:spTree>
    <p:extLst>
      <p:ext uri="{BB962C8B-B14F-4D97-AF65-F5344CB8AC3E}">
        <p14:creationId xmlns:p14="http://schemas.microsoft.com/office/powerpoint/2010/main" val="518828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A554AC7-7B26-C8BF-9B32-57B50578658F}"/>
              </a:ext>
            </a:extLst>
          </p:cNvPr>
          <p:cNvSpPr>
            <a:spLocks noGrp="1"/>
          </p:cNvSpPr>
          <p:nvPr>
            <p:ph type="title"/>
          </p:nvPr>
        </p:nvSpPr>
        <p:spPr>
          <a:xfrm>
            <a:off x="914559" y="1155264"/>
            <a:ext cx="13860000" cy="1715029"/>
          </a:xfrm>
        </p:spPr>
        <p:txBody>
          <a:bodyPr wrap="square" anchor="ctr">
            <a:normAutofit/>
          </a:bodyPr>
          <a:lstStyle/>
          <a:p>
            <a:r>
              <a:rPr lang="sv-SE" dirty="0"/>
              <a:t>Förmåga att förmedla det </a:t>
            </a:r>
            <a:r>
              <a:rPr lang="sv-SE"/>
              <a:t>egna yrkeskunnandet</a:t>
            </a:r>
          </a:p>
        </p:txBody>
      </p:sp>
      <p:sp>
        <p:nvSpPr>
          <p:cNvPr id="4" name="Platshållare för datum 3">
            <a:extLst>
              <a:ext uri="{FF2B5EF4-FFF2-40B4-BE49-F238E27FC236}">
                <a16:creationId xmlns:a16="http://schemas.microsoft.com/office/drawing/2014/main" id="{643B8124-8809-FB30-7D7A-52A46EF86C50}"/>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BF77A6D1-1E3D-E385-3A0B-693806A7E154}"/>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11</a:t>
            </a:fld>
            <a:endParaRPr lang="sv-SE"/>
          </a:p>
        </p:txBody>
      </p:sp>
      <p:sp>
        <p:nvSpPr>
          <p:cNvPr id="3" name="Platshållare för innehåll 2">
            <a:extLst>
              <a:ext uri="{FF2B5EF4-FFF2-40B4-BE49-F238E27FC236}">
                <a16:creationId xmlns:a16="http://schemas.microsoft.com/office/drawing/2014/main" id="{79AC9D2A-65DE-3AAC-3AEA-1AE9B81AA06B}"/>
              </a:ext>
            </a:extLst>
          </p:cNvPr>
          <p:cNvSpPr>
            <a:spLocks noGrp="1"/>
          </p:cNvSpPr>
          <p:nvPr>
            <p:ph idx="1"/>
          </p:nvPr>
        </p:nvSpPr>
        <p:spPr>
          <a:xfrm>
            <a:off x="914559" y="3303055"/>
            <a:ext cx="13860000" cy="5419017"/>
          </a:xfrm>
        </p:spPr>
        <p:txBody>
          <a:bodyPr wrap="square" anchor="t">
            <a:normAutofit/>
          </a:bodyPr>
          <a:lstStyle/>
          <a:p>
            <a:pPr marL="457200" indent="-457200">
              <a:lnSpc>
                <a:spcPct val="90000"/>
              </a:lnSpc>
              <a:spcBef>
                <a:spcPct val="20000"/>
              </a:spcBef>
              <a:buFont typeface="Arial" panose="020B0604020202020204" pitchFamily="34" charset="0"/>
              <a:buChar char="•"/>
            </a:pPr>
            <a:r>
              <a:rPr lang="sv-SE" sz="3100" dirty="0"/>
              <a:t>Sista fasen i modellen är inte så välbeskriven i litteraturen </a:t>
            </a:r>
          </a:p>
          <a:p>
            <a:pPr marL="457200" indent="-457200">
              <a:lnSpc>
                <a:spcPct val="90000"/>
              </a:lnSpc>
              <a:spcBef>
                <a:spcPct val="20000"/>
              </a:spcBef>
              <a:buFont typeface="Arial" panose="020B0604020202020204" pitchFamily="34" charset="0"/>
              <a:buChar char="•"/>
            </a:pPr>
            <a:r>
              <a:rPr lang="sv-SE" sz="3100" dirty="0"/>
              <a:t>Antar tesen att den erfarna socialarbetaren ska vägleda nya in i yrket </a:t>
            </a:r>
          </a:p>
          <a:p>
            <a:pPr marL="457200" indent="-457200">
              <a:lnSpc>
                <a:spcPct val="90000"/>
              </a:lnSpc>
              <a:spcBef>
                <a:spcPct val="20000"/>
              </a:spcBef>
              <a:buFont typeface="Arial" panose="020B0604020202020204" pitchFamily="34" charset="0"/>
              <a:buChar char="•"/>
            </a:pPr>
            <a:r>
              <a:rPr lang="sv-SE" sz="3100" dirty="0"/>
              <a:t>Handlar således om läraren, handledaren eller mentorn</a:t>
            </a:r>
          </a:p>
          <a:p>
            <a:pPr marL="457200" indent="-457200">
              <a:lnSpc>
                <a:spcPct val="90000"/>
              </a:lnSpc>
              <a:spcBef>
                <a:spcPct val="20000"/>
              </a:spcBef>
              <a:buFont typeface="Arial" panose="020B0604020202020204" pitchFamily="34" charset="0"/>
              <a:buChar char="•"/>
            </a:pPr>
            <a:r>
              <a:rPr lang="sv-SE" sz="3100" dirty="0"/>
              <a:t>Studenten når knappast denna fas under utbildningen/VFU</a:t>
            </a:r>
          </a:p>
          <a:p>
            <a:pPr marL="457200" indent="-457200">
              <a:lnSpc>
                <a:spcPct val="90000"/>
              </a:lnSpc>
              <a:spcBef>
                <a:spcPct val="20000"/>
              </a:spcBef>
              <a:buFont typeface="Arial" panose="020B0604020202020204" pitchFamily="34" charset="0"/>
              <a:buChar char="•"/>
            </a:pPr>
            <a:r>
              <a:rPr lang="sv-SE" sz="3100" dirty="0"/>
              <a:t>Viktig del av lärprocessen som möjliggör för studenter att komma in i yrket</a:t>
            </a:r>
          </a:p>
          <a:p>
            <a:pPr marL="457200" indent="-457200">
              <a:lnSpc>
                <a:spcPct val="90000"/>
              </a:lnSpc>
              <a:spcBef>
                <a:spcPct val="20000"/>
              </a:spcBef>
              <a:buFont typeface="Arial" panose="020B0604020202020204" pitchFamily="34" charset="0"/>
              <a:buChar char="•"/>
            </a:pPr>
            <a:r>
              <a:rPr lang="sv-SE" sz="3100" dirty="0"/>
              <a:t>En erfaren kollega genom  t.ex. introduktion</a:t>
            </a:r>
          </a:p>
          <a:p>
            <a:pPr marL="457200" indent="-457200">
              <a:lnSpc>
                <a:spcPct val="90000"/>
              </a:lnSpc>
              <a:spcBef>
                <a:spcPct val="20000"/>
              </a:spcBef>
              <a:buFont typeface="Arial" panose="020B0604020202020204" pitchFamily="34" charset="0"/>
              <a:buChar char="•"/>
            </a:pPr>
            <a:r>
              <a:rPr lang="sv-SE" sz="3100" dirty="0"/>
              <a:t>Handledaren behöver teoretiska och organisatoriska kunskaper, självinsikt och mognad i yrket</a:t>
            </a:r>
          </a:p>
          <a:p>
            <a:pPr marL="457200" indent="-457200">
              <a:lnSpc>
                <a:spcPct val="90000"/>
              </a:lnSpc>
              <a:spcBef>
                <a:spcPct val="20000"/>
              </a:spcBef>
              <a:buFont typeface="Arial" panose="020B0604020202020204" pitchFamily="34" charset="0"/>
              <a:buChar char="•"/>
            </a:pPr>
            <a:r>
              <a:rPr lang="sv-SE" sz="3100" dirty="0"/>
              <a:t>Det förutsätter motivation och drivkraft, kunskap och förståelse för ämnet och om lärandets process för att nå denna fas</a:t>
            </a:r>
          </a:p>
          <a:p>
            <a:pPr>
              <a:lnSpc>
                <a:spcPct val="90000"/>
              </a:lnSpc>
            </a:pPr>
            <a:endParaRPr lang="sv-SE" sz="3100" dirty="0"/>
          </a:p>
        </p:txBody>
      </p:sp>
    </p:spTree>
    <p:extLst>
      <p:ext uri="{BB962C8B-B14F-4D97-AF65-F5344CB8AC3E}">
        <p14:creationId xmlns:p14="http://schemas.microsoft.com/office/powerpoint/2010/main" val="3348578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latshållare för innehåll 5" descr="Vitt pussel med en röd pusselbit">
            <a:extLst>
              <a:ext uri="{FF2B5EF4-FFF2-40B4-BE49-F238E27FC236}">
                <a16:creationId xmlns:a16="http://schemas.microsoft.com/office/drawing/2014/main" id="{24A033C0-B6EF-BFEA-6353-202D1918C074}"/>
              </a:ext>
            </a:extLst>
          </p:cNvPr>
          <p:cNvPicPr>
            <a:picLocks noGrp="1" noChangeAspect="1"/>
          </p:cNvPicPr>
          <p:nvPr>
            <p:ph type="pic" sz="quarter" idx="13"/>
          </p:nvPr>
        </p:nvPicPr>
        <p:blipFill>
          <a:blip r:embed="rId2"/>
          <a:srcRect l="16853" r="15290" b="1"/>
          <a:stretch/>
        </p:blipFill>
        <p:spPr>
          <a:xfrm>
            <a:off x="10804868" y="3302985"/>
            <a:ext cx="6537401" cy="5419088"/>
          </a:xfrm>
          <a:noFill/>
        </p:spPr>
      </p:pic>
      <p:sp>
        <p:nvSpPr>
          <p:cNvPr id="3" name="Platshållare för innehåll 2"/>
          <p:cNvSpPr>
            <a:spLocks noGrp="1"/>
          </p:cNvSpPr>
          <p:nvPr>
            <p:ph idx="1"/>
          </p:nvPr>
        </p:nvSpPr>
        <p:spPr>
          <a:xfrm>
            <a:off x="914559" y="3303055"/>
            <a:ext cx="9368128" cy="5419017"/>
          </a:xfrm>
        </p:spPr>
        <p:txBody>
          <a:bodyPr wrap="square" anchor="t">
            <a:normAutofit/>
          </a:bodyPr>
          <a:lstStyle/>
          <a:p>
            <a:pPr>
              <a:lnSpc>
                <a:spcPct val="90000"/>
              </a:lnSpc>
            </a:pPr>
            <a:r>
              <a:rPr lang="sv-SE" sz="2300" dirty="0"/>
              <a:t>Modellen kan vara ett stöd under utbildningen och även senare</a:t>
            </a:r>
          </a:p>
          <a:p>
            <a:pPr>
              <a:lnSpc>
                <a:spcPct val="90000"/>
              </a:lnSpc>
            </a:pPr>
            <a:r>
              <a:rPr lang="sv-SE" sz="2300" dirty="0">
                <a:effectLst/>
              </a:rPr>
              <a:t>Kan hjälpa att förstå och öppna upp en ”lås</a:t>
            </a:r>
            <a:r>
              <a:rPr lang="sv-SE" sz="2300" dirty="0"/>
              <a:t>ning” </a:t>
            </a:r>
            <a:r>
              <a:rPr lang="sv-SE" sz="2300" dirty="0">
                <a:effectLst/>
              </a:rPr>
              <a:t>och utgöra en förståelse- och tankestruktur</a:t>
            </a:r>
          </a:p>
          <a:p>
            <a:pPr>
              <a:lnSpc>
                <a:spcPct val="90000"/>
              </a:lnSpc>
            </a:pPr>
            <a:r>
              <a:rPr lang="sv-SE" sz="2300" dirty="0">
                <a:effectLst/>
              </a:rPr>
              <a:t>Förening i det professionellas möte mellan teori och praktik</a:t>
            </a:r>
          </a:p>
          <a:p>
            <a:pPr>
              <a:lnSpc>
                <a:spcPct val="90000"/>
              </a:lnSpc>
            </a:pPr>
            <a:r>
              <a:rPr lang="sv-SE" sz="2300" dirty="0"/>
              <a:t>Modellen är </a:t>
            </a:r>
            <a:r>
              <a:rPr lang="sv-SE" sz="2300" dirty="0">
                <a:effectLst/>
              </a:rPr>
              <a:t>historisk och konstruerades när det sociala arbetet var ungt, sätt den i en nutida kontext</a:t>
            </a:r>
          </a:p>
          <a:p>
            <a:pPr>
              <a:lnSpc>
                <a:spcPct val="90000"/>
              </a:lnSpc>
            </a:pPr>
            <a:r>
              <a:rPr lang="sv-SE" sz="2300" dirty="0"/>
              <a:t>Även andra </a:t>
            </a:r>
            <a:r>
              <a:rPr lang="sv-SE" sz="2300" dirty="0">
                <a:effectLst/>
              </a:rPr>
              <a:t>professionsutbildningar skolar in och förbereder studenterna för yrket</a:t>
            </a:r>
          </a:p>
          <a:p>
            <a:pPr>
              <a:lnSpc>
                <a:spcPct val="90000"/>
              </a:lnSpc>
            </a:pPr>
            <a:r>
              <a:rPr lang="sv-SE" sz="2300" dirty="0">
                <a:effectLst/>
              </a:rPr>
              <a:t>Olika professionsutbildningar behöver förberedelser för det specifika yrkets praktiska tillämpning</a:t>
            </a:r>
          </a:p>
          <a:p>
            <a:pPr>
              <a:lnSpc>
                <a:spcPct val="90000"/>
              </a:lnSpc>
            </a:pPr>
            <a:r>
              <a:rPr lang="sv-SE" sz="2300" dirty="0">
                <a:effectLst/>
              </a:rPr>
              <a:t>Det är inget exklusivt för socionomyrket, men modellen är utvecklad inom socialt arbete och kan även tillämpas i PPU (Personlig och professionell utveckling)</a:t>
            </a:r>
            <a:endParaRPr lang="sv-SE" sz="2300" dirty="0"/>
          </a:p>
        </p:txBody>
      </p:sp>
      <p:sp>
        <p:nvSpPr>
          <p:cNvPr id="2" name="Rubrik 1"/>
          <p:cNvSpPr>
            <a:spLocks noGrp="1"/>
          </p:cNvSpPr>
          <p:nvPr>
            <p:ph type="title"/>
          </p:nvPr>
        </p:nvSpPr>
        <p:spPr>
          <a:xfrm>
            <a:off x="914560" y="1156075"/>
            <a:ext cx="13860000" cy="1715029"/>
          </a:xfrm>
        </p:spPr>
        <p:txBody>
          <a:bodyPr wrap="square" anchor="ctr">
            <a:normAutofit/>
          </a:bodyPr>
          <a:lstStyle/>
          <a:p>
            <a:r>
              <a:rPr lang="sv-SE" dirty="0"/>
              <a:t>Sammanfattning och konklusion</a:t>
            </a:r>
          </a:p>
        </p:txBody>
      </p:sp>
      <p:sp>
        <p:nvSpPr>
          <p:cNvPr id="8197" name="Platshållare för datum 4"/>
          <p:cNvSpPr>
            <a:spLocks noGrp="1"/>
          </p:cNvSpPr>
          <p:nvPr>
            <p:ph type="dt" sz="half" idx="14"/>
          </p:nvPr>
        </p:nvSpPr>
        <p:spPr bwMode="auto">
          <a:xfrm>
            <a:off x="914559" y="9537468"/>
            <a:ext cx="4267941" cy="547857"/>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normAutofit/>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spcAft>
                <a:spcPts val="600"/>
              </a:spcAft>
            </a:pPr>
            <a:fld id="{E64D3CEF-113B-FB4B-89AD-EA84B82710EA}" type="datetime1">
              <a:rPr lang="sv-SE" smtClean="0"/>
              <a:pPr eaLnBrk="1" hangingPunct="1">
                <a:spcAft>
                  <a:spcPts val="600"/>
                </a:spcAft>
              </a:pPr>
              <a:t>2024-11-03</a:t>
            </a:fld>
            <a:endParaRPr lang="sv-SE"/>
          </a:p>
        </p:txBody>
      </p:sp>
      <p:sp>
        <p:nvSpPr>
          <p:cNvPr id="8198" name="Platshållare för bildnummer 5"/>
          <p:cNvSpPr>
            <a:spLocks noGrp="1"/>
          </p:cNvSpPr>
          <p:nvPr>
            <p:ph type="sldNum" sz="quarter" idx="15"/>
          </p:nvPr>
        </p:nvSpPr>
        <p:spPr bwMode="auto">
          <a:xfrm>
            <a:off x="13108675" y="9537468"/>
            <a:ext cx="4267941" cy="547857"/>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normAutofit/>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spcAft>
                <a:spcPts val="600"/>
              </a:spcAft>
            </a:pPr>
            <a:fld id="{BD761087-326B-2345-8DDC-C74E05AC7582}" type="slidenum">
              <a:rPr lang="sv-SE"/>
              <a:pPr eaLnBrk="1" hangingPunct="1">
                <a:spcAft>
                  <a:spcPts val="600"/>
                </a:spcAft>
              </a:pPr>
              <a:t>12</a:t>
            </a:fld>
            <a:endParaRPr lang="sv-S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291EB497-F003-AC0E-1563-123BABDE0007}"/>
              </a:ext>
            </a:extLst>
          </p:cNvPr>
          <p:cNvSpPr>
            <a:spLocks noGrp="1"/>
          </p:cNvSpPr>
          <p:nvPr>
            <p:ph type="title"/>
          </p:nvPr>
        </p:nvSpPr>
        <p:spPr>
          <a:xfrm>
            <a:off x="914559" y="1155264"/>
            <a:ext cx="13860000" cy="1715029"/>
          </a:xfrm>
        </p:spPr>
        <p:txBody>
          <a:bodyPr/>
          <a:lstStyle/>
          <a:p>
            <a:r>
              <a:rPr lang="en-US" dirty="0" err="1"/>
              <a:t>Utgångspunkt</a:t>
            </a:r>
            <a:endParaRPr lang="en-US" dirty="0"/>
          </a:p>
        </p:txBody>
      </p:sp>
      <p:sp>
        <p:nvSpPr>
          <p:cNvPr id="4" name="Platshållare för datum 3"/>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2</a:t>
            </a:fld>
            <a:endParaRPr lang="sv-SE"/>
          </a:p>
        </p:txBody>
      </p:sp>
      <p:sp>
        <p:nvSpPr>
          <p:cNvPr id="3" name="Platshållare för innehåll 2"/>
          <p:cNvSpPr>
            <a:spLocks noGrp="1"/>
          </p:cNvSpPr>
          <p:nvPr>
            <p:ph idx="1"/>
          </p:nvPr>
        </p:nvSpPr>
        <p:spPr>
          <a:xfrm>
            <a:off x="914559" y="3303055"/>
            <a:ext cx="7920000" cy="5419017"/>
          </a:xfrm>
        </p:spPr>
        <p:txBody>
          <a:bodyPr wrap="square" anchor="t">
            <a:normAutofit/>
          </a:bodyPr>
          <a:lstStyle/>
          <a:p>
            <a:pPr marL="0" indent="0">
              <a:buNone/>
            </a:pPr>
            <a:r>
              <a:rPr lang="sv-SE" dirty="0"/>
              <a:t>Presentationen bygger på ett kapitel i boken: </a:t>
            </a:r>
            <a:r>
              <a:rPr lang="sv-SE" i="1" dirty="0"/>
              <a:t>Socialt arbete – i gränslandet mellan teori och praktik.</a:t>
            </a:r>
            <a:r>
              <a:rPr lang="sv-SE" dirty="0"/>
              <a:t> Zlatana Knezevic (Red). Liber, 2024</a:t>
            </a:r>
          </a:p>
          <a:p>
            <a:pPr marL="0" indent="0">
              <a:buNone/>
            </a:pPr>
            <a:endParaRPr lang="sv-SE" dirty="0"/>
          </a:p>
          <a:p>
            <a:pPr marL="0" indent="0">
              <a:buNone/>
            </a:pPr>
            <a:r>
              <a:rPr lang="sv-SE" dirty="0"/>
              <a:t>Kapitel 6. Mogna i yrket som socialarbetare – en professionell utvecklingsprocess. Thomas Strandberg, s.114-129</a:t>
            </a:r>
          </a:p>
        </p:txBody>
      </p:sp>
      <p:pic>
        <p:nvPicPr>
          <p:cNvPr id="9" name="Platshållare för bild 8" descr="En bild som visar text&#10;&#10;Automatiskt genererad beskrivning">
            <a:extLst>
              <a:ext uri="{FF2B5EF4-FFF2-40B4-BE49-F238E27FC236}">
                <a16:creationId xmlns:a16="http://schemas.microsoft.com/office/drawing/2014/main" id="{91934110-72B6-BD7C-A595-904ACB94B4DC}"/>
              </a:ext>
            </a:extLst>
          </p:cNvPr>
          <p:cNvPicPr>
            <a:picLocks noGrp="1" noChangeAspect="1"/>
          </p:cNvPicPr>
          <p:nvPr>
            <p:ph idx="13"/>
          </p:nvPr>
        </p:nvPicPr>
        <p:blipFill>
          <a:blip r:embed="rId2"/>
          <a:stretch>
            <a:fillRect/>
          </a:stretch>
        </p:blipFill>
        <p:spPr>
          <a:xfrm>
            <a:off x="11381325" y="3303055"/>
            <a:ext cx="3833954" cy="5419017"/>
          </a:xfrm>
          <a:noFill/>
        </p:spPr>
      </p:pic>
    </p:spTree>
    <p:extLst>
      <p:ext uri="{BB962C8B-B14F-4D97-AF65-F5344CB8AC3E}">
        <p14:creationId xmlns:p14="http://schemas.microsoft.com/office/powerpoint/2010/main" val="3812934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14559" y="1155264"/>
            <a:ext cx="13860000" cy="1715029"/>
          </a:xfrm>
        </p:spPr>
        <p:txBody>
          <a:bodyPr wrap="square" anchor="ctr">
            <a:normAutofit/>
          </a:bodyPr>
          <a:lstStyle/>
          <a:p>
            <a:r>
              <a:rPr lang="sv-SE" dirty="0"/>
              <a:t>Bakgrund</a:t>
            </a:r>
          </a:p>
        </p:txBody>
      </p:sp>
      <p:sp>
        <p:nvSpPr>
          <p:cNvPr id="7172" name="Platshållare för datum 3"/>
          <p:cNvSpPr>
            <a:spLocks noGrp="1"/>
          </p:cNvSpPr>
          <p:nvPr>
            <p:ph type="dt" sz="half" idx="10"/>
          </p:nvPr>
        </p:nvSpPr>
        <p:spPr bwMode="auto">
          <a:xfrm>
            <a:off x="914559" y="9537468"/>
            <a:ext cx="4267941" cy="547857"/>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normAutofit/>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spcAft>
                <a:spcPts val="600"/>
              </a:spcAft>
            </a:pPr>
            <a:fld id="{5F2E6994-4685-0148-9007-20B26902DA14}" type="datetime1">
              <a:rPr lang="sv-SE" smtClean="0"/>
              <a:pPr eaLnBrk="1" hangingPunct="1">
                <a:spcAft>
                  <a:spcPts val="600"/>
                </a:spcAft>
              </a:pPr>
              <a:t>2024-11-03</a:t>
            </a:fld>
            <a:endParaRPr lang="sv-SE"/>
          </a:p>
        </p:txBody>
      </p:sp>
      <p:sp>
        <p:nvSpPr>
          <p:cNvPr id="7173" name="Platshållare för bildnummer 4"/>
          <p:cNvSpPr>
            <a:spLocks noGrp="1"/>
          </p:cNvSpPr>
          <p:nvPr>
            <p:ph type="sldNum" sz="quarter" idx="11"/>
          </p:nvPr>
        </p:nvSpPr>
        <p:spPr bwMode="auto">
          <a:xfrm>
            <a:off x="13108675" y="9537468"/>
            <a:ext cx="4267941" cy="547857"/>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normAutofit/>
          </a:bodyPr>
          <a:lstStyle>
            <a:lvl1pPr eaLnBrk="0" hangingPunct="0">
              <a:defRPr>
                <a:solidFill>
                  <a:schemeClr val="tx1"/>
                </a:solidFill>
                <a:latin typeface="Arial" charset="0"/>
                <a:ea typeface="ＭＳ Ｐゴシック" charset="0"/>
                <a:cs typeface="ＭＳ Ｐゴシック" charset="0"/>
              </a:defRPr>
            </a:lvl1pPr>
            <a:lvl2pPr marL="1326983" indent="-510378" eaLnBrk="0" hangingPunct="0">
              <a:defRPr>
                <a:solidFill>
                  <a:schemeClr val="tx1"/>
                </a:solidFill>
                <a:latin typeface="Arial" charset="0"/>
                <a:ea typeface="ＭＳ Ｐゴシック" charset="0"/>
              </a:defRPr>
            </a:lvl2pPr>
            <a:lvl3pPr marL="2041512" indent="-408302" eaLnBrk="0" hangingPunct="0">
              <a:defRPr>
                <a:solidFill>
                  <a:schemeClr val="tx1"/>
                </a:solidFill>
                <a:latin typeface="Arial" charset="0"/>
                <a:ea typeface="ＭＳ Ｐゴシック" charset="0"/>
              </a:defRPr>
            </a:lvl3pPr>
            <a:lvl4pPr marL="2858117" indent="-408302" eaLnBrk="0" hangingPunct="0">
              <a:defRPr>
                <a:solidFill>
                  <a:schemeClr val="tx1"/>
                </a:solidFill>
                <a:latin typeface="Arial" charset="0"/>
                <a:ea typeface="ＭＳ Ｐゴシック" charset="0"/>
              </a:defRPr>
            </a:lvl4pPr>
            <a:lvl5pPr marL="3674722" indent="-408302" eaLnBrk="0" hangingPunct="0">
              <a:defRPr>
                <a:solidFill>
                  <a:schemeClr val="tx1"/>
                </a:solidFill>
                <a:latin typeface="Arial" charset="0"/>
                <a:ea typeface="ＭＳ Ｐゴシック" charset="0"/>
              </a:defRPr>
            </a:lvl5pPr>
            <a:lvl6pPr marL="4491327" indent="-408302" eaLnBrk="0" fontAlgn="base" hangingPunct="0">
              <a:spcBef>
                <a:spcPct val="0"/>
              </a:spcBef>
              <a:spcAft>
                <a:spcPct val="0"/>
              </a:spcAft>
              <a:defRPr>
                <a:solidFill>
                  <a:schemeClr val="tx1"/>
                </a:solidFill>
                <a:latin typeface="Arial" charset="0"/>
                <a:ea typeface="ＭＳ Ｐゴシック" charset="0"/>
              </a:defRPr>
            </a:lvl6pPr>
            <a:lvl7pPr marL="5307932" indent="-408302" eaLnBrk="0" fontAlgn="base" hangingPunct="0">
              <a:spcBef>
                <a:spcPct val="0"/>
              </a:spcBef>
              <a:spcAft>
                <a:spcPct val="0"/>
              </a:spcAft>
              <a:defRPr>
                <a:solidFill>
                  <a:schemeClr val="tx1"/>
                </a:solidFill>
                <a:latin typeface="Arial" charset="0"/>
                <a:ea typeface="ＭＳ Ｐゴシック" charset="0"/>
              </a:defRPr>
            </a:lvl7pPr>
            <a:lvl8pPr marL="6124537" indent="-408302" eaLnBrk="0" fontAlgn="base" hangingPunct="0">
              <a:spcBef>
                <a:spcPct val="0"/>
              </a:spcBef>
              <a:spcAft>
                <a:spcPct val="0"/>
              </a:spcAft>
              <a:defRPr>
                <a:solidFill>
                  <a:schemeClr val="tx1"/>
                </a:solidFill>
                <a:latin typeface="Arial" charset="0"/>
                <a:ea typeface="ＭＳ Ｐゴシック" charset="0"/>
              </a:defRPr>
            </a:lvl8pPr>
            <a:lvl9pPr marL="6941142" indent="-408302" eaLnBrk="0" fontAlgn="base" hangingPunct="0">
              <a:spcBef>
                <a:spcPct val="0"/>
              </a:spcBef>
              <a:spcAft>
                <a:spcPct val="0"/>
              </a:spcAft>
              <a:defRPr>
                <a:solidFill>
                  <a:schemeClr val="tx1"/>
                </a:solidFill>
                <a:latin typeface="Arial" charset="0"/>
                <a:ea typeface="ＭＳ Ｐゴシック" charset="0"/>
              </a:defRPr>
            </a:lvl9pPr>
          </a:lstStyle>
          <a:p>
            <a:pPr eaLnBrk="1" hangingPunct="1">
              <a:spcAft>
                <a:spcPts val="600"/>
              </a:spcAft>
            </a:pPr>
            <a:fld id="{BAFA4DFC-7AEA-5A45-A056-A9968E9ADCA8}" type="slidenum">
              <a:rPr lang="sv-SE"/>
              <a:pPr eaLnBrk="1" hangingPunct="1">
                <a:spcAft>
                  <a:spcPts val="600"/>
                </a:spcAft>
              </a:pPr>
              <a:t>3</a:t>
            </a:fld>
            <a:endParaRPr lang="sv-SE"/>
          </a:p>
        </p:txBody>
      </p:sp>
      <p:sp>
        <p:nvSpPr>
          <p:cNvPr id="3" name="Platshållare för innehåll 2"/>
          <p:cNvSpPr>
            <a:spLocks noGrp="1"/>
          </p:cNvSpPr>
          <p:nvPr>
            <p:ph idx="1"/>
          </p:nvPr>
        </p:nvSpPr>
        <p:spPr>
          <a:xfrm>
            <a:off x="914559" y="3303055"/>
            <a:ext cx="13860000" cy="5419017"/>
          </a:xfrm>
        </p:spPr>
        <p:txBody>
          <a:bodyPr wrap="square" anchor="t">
            <a:normAutofit/>
          </a:bodyPr>
          <a:lstStyle/>
          <a:p>
            <a:pPr marL="571500" indent="-571500">
              <a:buFont typeface="Arial" panose="020B0604020202020204" pitchFamily="34" charset="0"/>
              <a:buChar char="•"/>
            </a:pPr>
            <a:r>
              <a:rPr lang="sv-SE" dirty="0"/>
              <a:t>Framväxten av socialt arbete i Sverige</a:t>
            </a:r>
          </a:p>
          <a:p>
            <a:pPr marL="571500" indent="-571500">
              <a:buFont typeface="Arial" panose="020B0604020202020204" pitchFamily="34" charset="0"/>
              <a:buChar char="•"/>
            </a:pPr>
            <a:r>
              <a:rPr lang="sv-SE" i="1" dirty="0"/>
              <a:t>För socionomexamen ska studenten visa sådan kunskap och förmåga som krävs för självständigt socialt arbete på individ-, grupp- och samhällsnivå. </a:t>
            </a:r>
            <a:r>
              <a:rPr lang="sv-SE" dirty="0"/>
              <a:t>(SFS 1993:100)</a:t>
            </a:r>
          </a:p>
          <a:p>
            <a:pPr marL="571500" indent="-571500">
              <a:buFont typeface="Arial" panose="020B0604020202020204" pitchFamily="34" charset="0"/>
              <a:buChar char="•"/>
            </a:pPr>
            <a:r>
              <a:rPr lang="sv-SE" dirty="0"/>
              <a:t>Hur kan vi stötta studenterna under VFU så att målet uppnås?</a:t>
            </a:r>
          </a:p>
          <a:p>
            <a:pPr marL="571500" indent="-571500">
              <a:buFont typeface="Arial" panose="020B0604020202020204" pitchFamily="34" charset="0"/>
              <a:buChar char="•"/>
            </a:pPr>
            <a:r>
              <a:rPr lang="sv-SE" dirty="0"/>
              <a:t>Bertha Reynolds teori om lärande och undervisning i yrkespraktik, kan Reynolds teori om de fem mognadsfaser vara till stöd?</a:t>
            </a:r>
          </a:p>
          <a:p>
            <a:pPr marL="0" indent="0">
              <a:buNone/>
            </a:pPr>
            <a:endParaRPr lang="sv-S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BCF9F9B4-B058-072F-248C-6C01E7DE47F7}"/>
              </a:ext>
            </a:extLst>
          </p:cNvPr>
          <p:cNvSpPr>
            <a:spLocks noGrp="1"/>
          </p:cNvSpPr>
          <p:nvPr>
            <p:ph idx="1"/>
          </p:nvPr>
        </p:nvSpPr>
        <p:spPr>
          <a:xfrm>
            <a:off x="914559" y="3303055"/>
            <a:ext cx="9368128" cy="5419017"/>
          </a:xfrm>
        </p:spPr>
        <p:txBody>
          <a:bodyPr wrap="square" anchor="t">
            <a:normAutofit/>
          </a:bodyPr>
          <a:lstStyle/>
          <a:p>
            <a:pPr>
              <a:lnSpc>
                <a:spcPct val="90000"/>
              </a:lnSpc>
            </a:pPr>
            <a:r>
              <a:rPr lang="sv-SE" sz="2400" dirty="0">
                <a:effectLst/>
              </a:rPr>
              <a:t>Bertha Reynolds (1885–1978), amerikansk </a:t>
            </a:r>
            <a:r>
              <a:rPr lang="sv-SE" sz="2400" i="1" dirty="0">
                <a:effectLst/>
              </a:rPr>
              <a:t>socialarbetare</a:t>
            </a:r>
          </a:p>
          <a:p>
            <a:pPr>
              <a:lnSpc>
                <a:spcPct val="90000"/>
              </a:lnSpc>
            </a:pPr>
            <a:r>
              <a:rPr lang="sv-SE" sz="2400" dirty="0"/>
              <a:t>Ledande i f</a:t>
            </a:r>
            <a:r>
              <a:rPr lang="sv-SE" sz="2400" dirty="0">
                <a:effectLst/>
              </a:rPr>
              <a:t>ramskapandet av </a:t>
            </a:r>
            <a:r>
              <a:rPr lang="sv-SE" sz="2400" i="1" dirty="0">
                <a:effectLst/>
              </a:rPr>
              <a:t>radikalt</a:t>
            </a:r>
            <a:r>
              <a:rPr lang="sv-SE" sz="2400" dirty="0">
                <a:effectLst/>
              </a:rPr>
              <a:t> och </a:t>
            </a:r>
            <a:r>
              <a:rPr lang="sv-SE" sz="2400" i="1" dirty="0">
                <a:effectLst/>
              </a:rPr>
              <a:t>kritiskt</a:t>
            </a:r>
            <a:r>
              <a:rPr lang="sv-SE" sz="2400" dirty="0">
                <a:effectLst/>
              </a:rPr>
              <a:t> socialt arbete</a:t>
            </a:r>
          </a:p>
          <a:p>
            <a:pPr>
              <a:lnSpc>
                <a:spcPct val="90000"/>
              </a:lnSpc>
            </a:pPr>
            <a:r>
              <a:rPr lang="sv-SE" sz="2400" dirty="0">
                <a:effectLst/>
              </a:rPr>
              <a:t>Förespråkade en styrkebaserad praktik, undervisade och handledde studenter i såväl </a:t>
            </a:r>
            <a:r>
              <a:rPr lang="sv-SE" sz="2400" i="1" dirty="0">
                <a:effectLst/>
              </a:rPr>
              <a:t>teori som praktik</a:t>
            </a:r>
          </a:p>
          <a:p>
            <a:pPr>
              <a:lnSpc>
                <a:spcPct val="90000"/>
              </a:lnSpc>
            </a:pPr>
            <a:r>
              <a:rPr lang="sv-SE" sz="2400" dirty="0">
                <a:effectLst/>
              </a:rPr>
              <a:t>Examen från Smith College (Massachusetts) 1908, </a:t>
            </a:r>
            <a:r>
              <a:rPr lang="sv-SE" sz="2400" dirty="0"/>
              <a:t>å</a:t>
            </a:r>
            <a:r>
              <a:rPr lang="sv-SE" sz="2400" dirty="0">
                <a:effectLst/>
              </a:rPr>
              <a:t>tervände som </a:t>
            </a:r>
            <a:r>
              <a:rPr lang="sv-SE" sz="2400" i="1" dirty="0">
                <a:effectLst/>
              </a:rPr>
              <a:t>lärare och utbildningsledare </a:t>
            </a:r>
            <a:r>
              <a:rPr lang="sv-SE" sz="2400" dirty="0">
                <a:effectLst/>
              </a:rPr>
              <a:t>för socionomutbildningen. </a:t>
            </a:r>
          </a:p>
          <a:p>
            <a:pPr>
              <a:lnSpc>
                <a:spcPct val="90000"/>
              </a:lnSpc>
            </a:pPr>
            <a:r>
              <a:rPr lang="sv-SE" sz="2400" dirty="0">
                <a:effectLst/>
              </a:rPr>
              <a:t>Inspirerad av </a:t>
            </a:r>
            <a:r>
              <a:rPr lang="sv-SE" sz="2400" i="1" dirty="0">
                <a:effectLst/>
              </a:rPr>
              <a:t>psykodynamiskt arbete</a:t>
            </a:r>
            <a:r>
              <a:rPr lang="sv-SE" sz="2400" dirty="0">
                <a:effectLst/>
              </a:rPr>
              <a:t>, men såg inte enbart social problematik som en individuell fråga eller ett personligt problem</a:t>
            </a:r>
          </a:p>
          <a:p>
            <a:pPr>
              <a:lnSpc>
                <a:spcPct val="90000"/>
              </a:lnSpc>
            </a:pPr>
            <a:r>
              <a:rPr lang="sv-SE" sz="2400" dirty="0">
                <a:effectLst/>
              </a:rPr>
              <a:t>Förespråkade betydelsen av att förstå social problematik på en </a:t>
            </a:r>
            <a:r>
              <a:rPr lang="sv-SE" sz="2400" i="1" dirty="0">
                <a:effectLst/>
              </a:rPr>
              <a:t>strukturell och institutionell nivå</a:t>
            </a:r>
          </a:p>
          <a:p>
            <a:pPr>
              <a:lnSpc>
                <a:spcPct val="90000"/>
              </a:lnSpc>
            </a:pPr>
            <a:r>
              <a:rPr lang="sv-SE" sz="2400" dirty="0"/>
              <a:t>A</a:t>
            </a:r>
            <a:r>
              <a:rPr lang="sv-SE" sz="2400" dirty="0">
                <a:effectLst/>
              </a:rPr>
              <a:t>rbetade initialt som socialarbetare inom olika områden och kom senare att intresserade sig för socialism och marxism och efterlyste bland annat </a:t>
            </a:r>
            <a:r>
              <a:rPr lang="sv-SE" sz="2400" i="1" dirty="0">
                <a:effectLst/>
              </a:rPr>
              <a:t>facklig organisering av socialarbetarna</a:t>
            </a:r>
          </a:p>
          <a:p>
            <a:pPr>
              <a:lnSpc>
                <a:spcPct val="90000"/>
              </a:lnSpc>
            </a:pPr>
            <a:endParaRPr lang="sv-SE" sz="2000" dirty="0"/>
          </a:p>
        </p:txBody>
      </p:sp>
      <p:sp>
        <p:nvSpPr>
          <p:cNvPr id="2" name="Rubrik 1">
            <a:extLst>
              <a:ext uri="{FF2B5EF4-FFF2-40B4-BE49-F238E27FC236}">
                <a16:creationId xmlns:a16="http://schemas.microsoft.com/office/drawing/2014/main" id="{9386529D-18EC-F715-D566-A40DD39054EB}"/>
              </a:ext>
            </a:extLst>
          </p:cNvPr>
          <p:cNvSpPr>
            <a:spLocks noGrp="1"/>
          </p:cNvSpPr>
          <p:nvPr>
            <p:ph type="title"/>
          </p:nvPr>
        </p:nvSpPr>
        <p:spPr>
          <a:xfrm>
            <a:off x="914560" y="1156075"/>
            <a:ext cx="13860000" cy="1715029"/>
          </a:xfrm>
        </p:spPr>
        <p:txBody>
          <a:bodyPr wrap="square" anchor="ctr">
            <a:normAutofit/>
          </a:bodyPr>
          <a:lstStyle/>
          <a:p>
            <a:r>
              <a:rPr lang="sv-SE" dirty="0"/>
              <a:t>Vem var Bertha Reynolds?</a:t>
            </a:r>
          </a:p>
        </p:txBody>
      </p:sp>
      <p:sp>
        <p:nvSpPr>
          <p:cNvPr id="4" name="Platshållare för datum 3">
            <a:extLst>
              <a:ext uri="{FF2B5EF4-FFF2-40B4-BE49-F238E27FC236}">
                <a16:creationId xmlns:a16="http://schemas.microsoft.com/office/drawing/2014/main" id="{4F3DC2B3-0043-3F07-3E22-C157AB8CD3CF}"/>
              </a:ext>
            </a:extLst>
          </p:cNvPr>
          <p:cNvSpPr>
            <a:spLocks noGrp="1"/>
          </p:cNvSpPr>
          <p:nvPr>
            <p:ph type="dt" sz="half" idx="14"/>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F034B238-1498-033E-B324-AF897EE8215A}"/>
              </a:ext>
            </a:extLst>
          </p:cNvPr>
          <p:cNvSpPr>
            <a:spLocks noGrp="1"/>
          </p:cNvSpPr>
          <p:nvPr>
            <p:ph type="sldNum" sz="quarter" idx="15"/>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4</a:t>
            </a:fld>
            <a:endParaRPr lang="sv-SE"/>
          </a:p>
        </p:txBody>
      </p:sp>
      <p:pic>
        <p:nvPicPr>
          <p:cNvPr id="12" name="Platshållare för bild 11" descr="En bild som visar Människoansikte, porträtt, klädsel, person">
            <a:extLst>
              <a:ext uri="{FF2B5EF4-FFF2-40B4-BE49-F238E27FC236}">
                <a16:creationId xmlns:a16="http://schemas.microsoft.com/office/drawing/2014/main" id="{53517222-B229-3A20-0DF9-17D0078828BE}"/>
              </a:ext>
            </a:extLst>
          </p:cNvPr>
          <p:cNvPicPr>
            <a:picLocks noGrp="1" noChangeAspect="1"/>
          </p:cNvPicPr>
          <p:nvPr>
            <p:ph type="pic" sz="quarter" idx="13"/>
          </p:nvPr>
        </p:nvPicPr>
        <p:blipFill>
          <a:blip r:embed="rId2"/>
          <a:srcRect l="2102" r="2102"/>
          <a:stretch>
            <a:fillRect/>
          </a:stretch>
        </p:blipFill>
        <p:spPr/>
      </p:pic>
    </p:spTree>
    <p:extLst>
      <p:ext uri="{BB962C8B-B14F-4D97-AF65-F5344CB8AC3E}">
        <p14:creationId xmlns:p14="http://schemas.microsoft.com/office/powerpoint/2010/main" val="2150725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latshållare för innehåll 2">
            <a:extLst>
              <a:ext uri="{FF2B5EF4-FFF2-40B4-BE49-F238E27FC236}">
                <a16:creationId xmlns:a16="http://schemas.microsoft.com/office/drawing/2014/main" id="{EF8424C0-F2CC-BD4E-E40B-A6FBA7DC3EF4}"/>
              </a:ext>
            </a:extLst>
          </p:cNvPr>
          <p:cNvSpPr>
            <a:spLocks noGrp="1"/>
          </p:cNvSpPr>
          <p:nvPr>
            <p:ph idx="1"/>
          </p:nvPr>
        </p:nvSpPr>
        <p:spPr/>
        <p:txBody>
          <a:bodyPr wrap="square" anchor="t">
            <a:normAutofit/>
          </a:bodyPr>
          <a:lstStyle/>
          <a:p>
            <a:pPr marL="742950" indent="-742950">
              <a:buFont typeface="+mj-lt"/>
              <a:buAutoNum type="arabicPeriod"/>
            </a:pPr>
            <a:r>
              <a:rPr lang="sv-SE"/>
              <a:t>Den självcentrerade fasen</a:t>
            </a:r>
          </a:p>
          <a:p>
            <a:pPr marL="742950" indent="-742950">
              <a:buFont typeface="+mj-lt"/>
              <a:buAutoNum type="arabicPeriod"/>
            </a:pPr>
            <a:r>
              <a:rPr lang="sv-SE"/>
              <a:t>Bära- eller bristafasen</a:t>
            </a:r>
          </a:p>
          <a:p>
            <a:pPr marL="742950" indent="-742950">
              <a:buFont typeface="+mj-lt"/>
              <a:buAutoNum type="arabicPeriod"/>
            </a:pPr>
            <a:r>
              <a:rPr lang="sv-SE"/>
              <a:t>Förståelse av situationen utan förmåga att handla utifrån förståelsen</a:t>
            </a:r>
          </a:p>
          <a:p>
            <a:pPr marL="742950" indent="-742950">
              <a:buFont typeface="+mj-lt"/>
              <a:buAutoNum type="arabicPeriod"/>
            </a:pPr>
            <a:r>
              <a:rPr lang="sv-SE"/>
              <a:t>Förmåga att både förstå och handla utifrån förståelsen</a:t>
            </a:r>
          </a:p>
          <a:p>
            <a:pPr marL="742950" indent="-742950">
              <a:buFont typeface="+mj-lt"/>
              <a:buAutoNum type="arabicPeriod"/>
            </a:pPr>
            <a:r>
              <a:rPr lang="sv-SE"/>
              <a:t>Förmåga att förmedla det egna yrkeskunnandet</a:t>
            </a:r>
          </a:p>
        </p:txBody>
      </p:sp>
      <p:sp>
        <p:nvSpPr>
          <p:cNvPr id="2" name="Rubrik 1">
            <a:extLst>
              <a:ext uri="{FF2B5EF4-FFF2-40B4-BE49-F238E27FC236}">
                <a16:creationId xmlns:a16="http://schemas.microsoft.com/office/drawing/2014/main" id="{143B7A03-BCE8-D3C5-F8B0-E8E67707BFE7}"/>
              </a:ext>
            </a:extLst>
          </p:cNvPr>
          <p:cNvSpPr>
            <a:spLocks noGrp="1"/>
          </p:cNvSpPr>
          <p:nvPr>
            <p:ph type="title"/>
          </p:nvPr>
        </p:nvSpPr>
        <p:spPr/>
        <p:txBody>
          <a:bodyPr wrap="square" anchor="ctr">
            <a:normAutofit/>
          </a:bodyPr>
          <a:lstStyle/>
          <a:p>
            <a:r>
              <a:rPr lang="sv-SE" dirty="0"/>
              <a:t>Utvecklingsprocess i fem faser</a:t>
            </a:r>
          </a:p>
        </p:txBody>
      </p:sp>
      <p:sp>
        <p:nvSpPr>
          <p:cNvPr id="4" name="Platshållare för datum 3">
            <a:extLst>
              <a:ext uri="{FF2B5EF4-FFF2-40B4-BE49-F238E27FC236}">
                <a16:creationId xmlns:a16="http://schemas.microsoft.com/office/drawing/2014/main" id="{93739FC8-96D6-AED6-5330-A88A7A7AA884}"/>
              </a:ext>
            </a:extLst>
          </p:cNvPr>
          <p:cNvSpPr>
            <a:spLocks noGrp="1"/>
          </p:cNvSpPr>
          <p:nvPr>
            <p:ph type="dt" sz="half" idx="14"/>
          </p:nvPr>
        </p:nvSpPr>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066EF2D7-D432-DA75-BF5F-13D769FDDA96}"/>
              </a:ext>
            </a:extLst>
          </p:cNvPr>
          <p:cNvSpPr>
            <a:spLocks noGrp="1"/>
          </p:cNvSpPr>
          <p:nvPr>
            <p:ph type="sldNum" sz="quarter" idx="15"/>
          </p:nvPr>
        </p:nvSpPr>
        <p:spPr/>
        <p:txBody>
          <a:bodyPr wrap="square" anchor="ctr">
            <a:normAutofit/>
          </a:bodyPr>
          <a:lstStyle/>
          <a:p>
            <a:pPr>
              <a:spcAft>
                <a:spcPts val="600"/>
              </a:spcAft>
            </a:pPr>
            <a:fld id="{93E21094-39C8-7141-9D46-EE65846EEE17}" type="slidenum">
              <a:rPr lang="sv-SE" smtClean="0"/>
              <a:pPr>
                <a:spcAft>
                  <a:spcPts val="600"/>
                </a:spcAft>
              </a:pPr>
              <a:t>5</a:t>
            </a:fld>
            <a:endParaRPr lang="sv-SE"/>
          </a:p>
        </p:txBody>
      </p:sp>
      <p:pic>
        <p:nvPicPr>
          <p:cNvPr id="12" name="Bildobjekt 11" descr="En bild som visar text, Teckensnitt, skärmbild&#10;&#10;Automatiskt genererad beskrivning">
            <a:extLst>
              <a:ext uri="{FF2B5EF4-FFF2-40B4-BE49-F238E27FC236}">
                <a16:creationId xmlns:a16="http://schemas.microsoft.com/office/drawing/2014/main" id="{06F69199-5298-EED4-C013-5A8ABCA7851A}"/>
              </a:ext>
            </a:extLst>
          </p:cNvPr>
          <p:cNvPicPr>
            <a:picLocks noChangeAspect="1"/>
          </p:cNvPicPr>
          <p:nvPr/>
        </p:nvPicPr>
        <p:blipFill>
          <a:blip r:embed="rId2"/>
          <a:stretch>
            <a:fillRect/>
          </a:stretch>
        </p:blipFill>
        <p:spPr>
          <a:xfrm>
            <a:off x="11601451" y="2310922"/>
            <a:ext cx="4586287" cy="698022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extLst>
      <p:ext uri="{BB962C8B-B14F-4D97-AF65-F5344CB8AC3E}">
        <p14:creationId xmlns:p14="http://schemas.microsoft.com/office/powerpoint/2010/main" val="731572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D5B3FF-A075-9BD9-4112-22C94FB558C3}"/>
              </a:ext>
            </a:extLst>
          </p:cNvPr>
          <p:cNvSpPr>
            <a:spLocks noGrp="1"/>
          </p:cNvSpPr>
          <p:nvPr>
            <p:ph type="title"/>
          </p:nvPr>
        </p:nvSpPr>
        <p:spPr>
          <a:xfrm>
            <a:off x="914560" y="1156075"/>
            <a:ext cx="13860000" cy="1715029"/>
          </a:xfrm>
        </p:spPr>
        <p:txBody>
          <a:bodyPr wrap="square" anchor="ctr">
            <a:normAutofit/>
          </a:bodyPr>
          <a:lstStyle/>
          <a:p>
            <a:r>
              <a:rPr lang="sv-SE" dirty="0"/>
              <a:t>Den självcentrerade fasen</a:t>
            </a:r>
          </a:p>
        </p:txBody>
      </p:sp>
      <p:sp>
        <p:nvSpPr>
          <p:cNvPr id="6" name="Platshållare för innehåll 5">
            <a:extLst>
              <a:ext uri="{FF2B5EF4-FFF2-40B4-BE49-F238E27FC236}">
                <a16:creationId xmlns:a16="http://schemas.microsoft.com/office/drawing/2014/main" id="{82B09DA6-3E49-0A92-24DB-816CA7683978}"/>
              </a:ext>
            </a:extLst>
          </p:cNvPr>
          <p:cNvSpPr>
            <a:spLocks noGrp="1"/>
          </p:cNvSpPr>
          <p:nvPr>
            <p:ph idx="1"/>
          </p:nvPr>
        </p:nvSpPr>
        <p:spPr>
          <a:xfrm>
            <a:off x="914559" y="3303055"/>
            <a:ext cx="13860000" cy="5419017"/>
          </a:xfrm>
        </p:spPr>
        <p:txBody>
          <a:bodyPr wrap="square" anchor="t">
            <a:normAutofit lnSpcReduction="10000"/>
          </a:bodyPr>
          <a:lstStyle/>
          <a:p>
            <a:pPr marL="457200" indent="-457200">
              <a:lnSpc>
                <a:spcPct val="90000"/>
              </a:lnSpc>
              <a:buFont typeface="Arial" panose="020B0604020202020204" pitchFamily="34" charset="0"/>
              <a:buChar char="•"/>
            </a:pPr>
            <a:r>
              <a:rPr lang="sv-SE" sz="3100" dirty="0">
                <a:effectLst/>
              </a:rPr>
              <a:t>Studenten kan vara upptagen av självcentrerade tankar kring sig själv </a:t>
            </a:r>
          </a:p>
          <a:p>
            <a:pPr marL="457200" indent="-457200">
              <a:lnSpc>
                <a:spcPct val="90000"/>
              </a:lnSpc>
              <a:buFont typeface="Arial" panose="020B0604020202020204" pitchFamily="34" charset="0"/>
              <a:buChar char="•"/>
            </a:pPr>
            <a:r>
              <a:rPr lang="sv-SE" sz="3100" dirty="0"/>
              <a:t>Känna </a:t>
            </a:r>
            <a:r>
              <a:rPr lang="sv-SE" sz="3100" dirty="0">
                <a:effectLst/>
              </a:rPr>
              <a:t>osäkerhet och otillräcklighet och ifrågasätter om den har tillräckligakunskaper</a:t>
            </a:r>
          </a:p>
          <a:p>
            <a:pPr marL="457200" indent="-457200">
              <a:lnSpc>
                <a:spcPct val="90000"/>
              </a:lnSpc>
              <a:buFont typeface="Arial" panose="020B0604020202020204" pitchFamily="34" charset="0"/>
              <a:buChar char="•"/>
            </a:pPr>
            <a:r>
              <a:rPr lang="sv-SE" sz="3100" dirty="0">
                <a:effectLst/>
              </a:rPr>
              <a:t>Det kan resultera i att studenten blir mer instrumentell och uppgiftscentrerad</a:t>
            </a:r>
          </a:p>
          <a:p>
            <a:pPr marL="457200" indent="-457200">
              <a:lnSpc>
                <a:spcPct val="90000"/>
              </a:lnSpc>
              <a:buFont typeface="Arial" panose="020B0604020202020204" pitchFamily="34" charset="0"/>
              <a:buChar char="•"/>
            </a:pPr>
            <a:r>
              <a:rPr lang="sv-SE" sz="3100" dirty="0"/>
              <a:t>I</a:t>
            </a:r>
            <a:r>
              <a:rPr lang="sv-SE" sz="3100" dirty="0">
                <a:effectLst/>
              </a:rPr>
              <a:t> vissa fall till och med oförmögen att agera i vissa situationer</a:t>
            </a:r>
          </a:p>
          <a:p>
            <a:pPr marL="457200" indent="-457200">
              <a:lnSpc>
                <a:spcPct val="90000"/>
              </a:lnSpc>
              <a:buFont typeface="Arial" panose="020B0604020202020204" pitchFamily="34" charset="0"/>
              <a:buChar char="•"/>
            </a:pPr>
            <a:r>
              <a:rPr lang="sv-SE" sz="3100" dirty="0"/>
              <a:t>D</a:t>
            </a:r>
            <a:r>
              <a:rPr lang="sv-SE" sz="3100" dirty="0">
                <a:effectLst/>
              </a:rPr>
              <a:t>en självcentrerade fasen varar oftast i en relativt kort tidsperiod </a:t>
            </a:r>
          </a:p>
          <a:p>
            <a:pPr marL="457200" indent="-457200">
              <a:lnSpc>
                <a:spcPct val="90000"/>
              </a:lnSpc>
              <a:buFont typeface="Arial" panose="020B0604020202020204" pitchFamily="34" charset="0"/>
              <a:buChar char="•"/>
            </a:pPr>
            <a:r>
              <a:rPr lang="sv-SE" sz="3100" dirty="0"/>
              <a:t>Fö</a:t>
            </a:r>
            <a:r>
              <a:rPr lang="sv-SE" sz="3100" dirty="0">
                <a:effectLst/>
              </a:rPr>
              <a:t>rutsätter att handledaren kan trygga personen i situationen </a:t>
            </a:r>
          </a:p>
          <a:p>
            <a:pPr marL="457200" indent="-457200">
              <a:lnSpc>
                <a:spcPct val="90000"/>
              </a:lnSpc>
              <a:buFont typeface="Arial" panose="020B0604020202020204" pitchFamily="34" charset="0"/>
              <a:buChar char="•"/>
            </a:pPr>
            <a:r>
              <a:rPr lang="sv-SE" sz="3100" dirty="0"/>
              <a:t>Stötta </a:t>
            </a:r>
            <a:r>
              <a:rPr lang="sv-SE" sz="3100" dirty="0">
                <a:effectLst/>
              </a:rPr>
              <a:t>den handledda att hitta sin egen grund som person och praktikant/yrkesutövare</a:t>
            </a:r>
            <a:endParaRPr lang="sv-SE" sz="3100" dirty="0"/>
          </a:p>
        </p:txBody>
      </p:sp>
      <p:sp>
        <p:nvSpPr>
          <p:cNvPr id="4" name="Platshållare för datum 3">
            <a:extLst>
              <a:ext uri="{FF2B5EF4-FFF2-40B4-BE49-F238E27FC236}">
                <a16:creationId xmlns:a16="http://schemas.microsoft.com/office/drawing/2014/main" id="{89908FFA-A878-7F70-1C4F-330AA895A63B}"/>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473459ED-C40E-1457-D53D-45E11E7A044A}"/>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6</a:t>
            </a:fld>
            <a:endParaRPr lang="sv-SE"/>
          </a:p>
        </p:txBody>
      </p:sp>
    </p:spTree>
    <p:extLst>
      <p:ext uri="{BB962C8B-B14F-4D97-AF65-F5344CB8AC3E}">
        <p14:creationId xmlns:p14="http://schemas.microsoft.com/office/powerpoint/2010/main" val="3745462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23BE256-3C28-A923-2E4D-BBA783512C81}"/>
              </a:ext>
            </a:extLst>
          </p:cNvPr>
          <p:cNvSpPr>
            <a:spLocks noGrp="1"/>
          </p:cNvSpPr>
          <p:nvPr>
            <p:ph type="title"/>
          </p:nvPr>
        </p:nvSpPr>
        <p:spPr>
          <a:xfrm>
            <a:off x="914559" y="1156075"/>
            <a:ext cx="13860000" cy="1715029"/>
          </a:xfrm>
        </p:spPr>
        <p:txBody>
          <a:bodyPr wrap="square" anchor="ctr">
            <a:normAutofit/>
          </a:bodyPr>
          <a:lstStyle/>
          <a:p>
            <a:r>
              <a:rPr lang="sv-SE" dirty="0"/>
              <a:t>Bära- eller bristafasen</a:t>
            </a:r>
          </a:p>
        </p:txBody>
      </p:sp>
      <p:sp>
        <p:nvSpPr>
          <p:cNvPr id="3" name="Platshållare för innehåll 2">
            <a:extLst>
              <a:ext uri="{FF2B5EF4-FFF2-40B4-BE49-F238E27FC236}">
                <a16:creationId xmlns:a16="http://schemas.microsoft.com/office/drawing/2014/main" id="{5A5F4ABC-458E-D5E0-7B54-EED0CC5342FB}"/>
              </a:ext>
            </a:extLst>
          </p:cNvPr>
          <p:cNvSpPr>
            <a:spLocks noGrp="1"/>
          </p:cNvSpPr>
          <p:nvPr>
            <p:ph idx="1"/>
          </p:nvPr>
        </p:nvSpPr>
        <p:spPr>
          <a:xfrm>
            <a:off x="914559" y="3303055"/>
            <a:ext cx="13860000" cy="5419017"/>
          </a:xfrm>
        </p:spPr>
        <p:txBody>
          <a:bodyPr wrap="square" anchor="t">
            <a:normAutofit/>
          </a:bodyPr>
          <a:lstStyle/>
          <a:p>
            <a:pPr>
              <a:lnSpc>
                <a:spcPct val="90000"/>
              </a:lnSpc>
            </a:pPr>
            <a:r>
              <a:rPr lang="sv-SE" sz="2800" dirty="0">
                <a:effectLst/>
              </a:rPr>
              <a:t>Studenten är mindre spänd i förhållande till sig själv och andra</a:t>
            </a:r>
          </a:p>
          <a:p>
            <a:pPr>
              <a:lnSpc>
                <a:spcPct val="90000"/>
              </a:lnSpc>
            </a:pPr>
            <a:r>
              <a:rPr lang="sv-SE" sz="2800" dirty="0"/>
              <a:t>Studenten </a:t>
            </a:r>
            <a:r>
              <a:rPr lang="sv-SE" sz="2800" dirty="0">
                <a:effectLst/>
              </a:rPr>
              <a:t>riktar alltmer intresse för klienten och dennas behov </a:t>
            </a:r>
          </a:p>
          <a:p>
            <a:pPr>
              <a:lnSpc>
                <a:spcPct val="90000"/>
              </a:lnSpc>
            </a:pPr>
            <a:r>
              <a:rPr lang="sv-SE" sz="2800" dirty="0"/>
              <a:t>S</a:t>
            </a:r>
            <a:r>
              <a:rPr lang="sv-SE" sz="2800" dirty="0">
                <a:effectLst/>
              </a:rPr>
              <a:t>vårt att distansera sig och kan belastas känslomässigt </a:t>
            </a:r>
          </a:p>
          <a:p>
            <a:pPr>
              <a:lnSpc>
                <a:spcPct val="90000"/>
              </a:lnSpc>
            </a:pPr>
            <a:r>
              <a:rPr lang="sv-SE" sz="2800" dirty="0"/>
              <a:t>S</a:t>
            </a:r>
            <a:r>
              <a:rPr lang="sv-SE" sz="2800" dirty="0">
                <a:effectLst/>
              </a:rPr>
              <a:t>tudenten kan uppleva att den ger sig ut på ”djupt vatten” och inte ha kontroll</a:t>
            </a:r>
          </a:p>
          <a:p>
            <a:pPr>
              <a:lnSpc>
                <a:spcPct val="90000"/>
              </a:lnSpc>
            </a:pPr>
            <a:r>
              <a:rPr lang="sv-SE" sz="2800" dirty="0"/>
              <a:t>Viktigt att </a:t>
            </a:r>
            <a:r>
              <a:rPr lang="sv-SE" sz="2800" dirty="0">
                <a:effectLst/>
              </a:rPr>
              <a:t>pröva olika uppgifter för att komma vidare i lärprocessen</a:t>
            </a:r>
          </a:p>
          <a:p>
            <a:pPr>
              <a:lnSpc>
                <a:spcPct val="90000"/>
              </a:lnSpc>
            </a:pPr>
            <a:r>
              <a:rPr lang="sv-SE" sz="2800" dirty="0">
                <a:effectLst/>
              </a:rPr>
              <a:t>Handledarens uppgift är att stötta studenten </a:t>
            </a:r>
          </a:p>
          <a:p>
            <a:pPr>
              <a:lnSpc>
                <a:spcPct val="90000"/>
              </a:lnSpc>
            </a:pPr>
            <a:r>
              <a:rPr lang="sv-SE" sz="2800" dirty="0">
                <a:effectLst/>
              </a:rPr>
              <a:t>Att självständigt våga pröva olika avgränsade arbetsuppgifter</a:t>
            </a:r>
          </a:p>
          <a:p>
            <a:pPr>
              <a:lnSpc>
                <a:spcPct val="90000"/>
              </a:lnSpc>
            </a:pPr>
            <a:r>
              <a:rPr lang="sv-SE" sz="2800" dirty="0"/>
              <a:t>Studenten behöver </a:t>
            </a:r>
            <a:r>
              <a:rPr lang="sv-SE" sz="2800" dirty="0">
                <a:effectLst/>
              </a:rPr>
              <a:t>stöd att förhålla sig professionellt</a:t>
            </a:r>
          </a:p>
          <a:p>
            <a:pPr>
              <a:lnSpc>
                <a:spcPct val="90000"/>
              </a:lnSpc>
            </a:pPr>
            <a:r>
              <a:rPr lang="sv-SE" sz="2800" dirty="0">
                <a:effectLst/>
              </a:rPr>
              <a:t>Förstår inte alltid ”vad den har gjort” men en del av mognadsprocessen</a:t>
            </a:r>
          </a:p>
          <a:p>
            <a:pPr>
              <a:lnSpc>
                <a:spcPct val="90000"/>
              </a:lnSpc>
            </a:pPr>
            <a:r>
              <a:rPr lang="sv-SE" sz="2800" dirty="0"/>
              <a:t>H</a:t>
            </a:r>
            <a:r>
              <a:rPr lang="sv-SE" sz="2800" dirty="0">
                <a:effectLst/>
              </a:rPr>
              <a:t>andledares uppgift är att stimulera, stötta och finnas i närheten som reflektionspart </a:t>
            </a:r>
            <a:endParaRPr lang="sv-SE" sz="2800" dirty="0"/>
          </a:p>
        </p:txBody>
      </p:sp>
      <p:sp>
        <p:nvSpPr>
          <p:cNvPr id="4" name="Platshållare för datum 3">
            <a:extLst>
              <a:ext uri="{FF2B5EF4-FFF2-40B4-BE49-F238E27FC236}">
                <a16:creationId xmlns:a16="http://schemas.microsoft.com/office/drawing/2014/main" id="{CE154F91-35BE-6B6E-D220-9DD4B08E4B8C}"/>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66E036B9-D6C4-44E9-B664-214451C586E7}"/>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7</a:t>
            </a:fld>
            <a:endParaRPr lang="sv-SE"/>
          </a:p>
        </p:txBody>
      </p:sp>
    </p:spTree>
    <p:extLst>
      <p:ext uri="{BB962C8B-B14F-4D97-AF65-F5344CB8AC3E}">
        <p14:creationId xmlns:p14="http://schemas.microsoft.com/office/powerpoint/2010/main" val="3317068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F4636D-AB8D-38EE-92B5-789C154D5D5B}"/>
              </a:ext>
            </a:extLst>
          </p:cNvPr>
          <p:cNvSpPr>
            <a:spLocks noGrp="1"/>
          </p:cNvSpPr>
          <p:nvPr>
            <p:ph type="title"/>
          </p:nvPr>
        </p:nvSpPr>
        <p:spPr>
          <a:xfrm>
            <a:off x="914559" y="1156075"/>
            <a:ext cx="13860000" cy="1715029"/>
          </a:xfrm>
        </p:spPr>
        <p:txBody>
          <a:bodyPr wrap="square" anchor="ctr">
            <a:normAutofit/>
          </a:bodyPr>
          <a:lstStyle/>
          <a:p>
            <a:r>
              <a:rPr lang="sv-SE" dirty="0"/>
              <a:t>Förståelse av situationen utan förmåga att handla utifrån förståelsen</a:t>
            </a:r>
          </a:p>
        </p:txBody>
      </p:sp>
      <p:sp>
        <p:nvSpPr>
          <p:cNvPr id="3" name="Platshållare för innehåll 2">
            <a:extLst>
              <a:ext uri="{FF2B5EF4-FFF2-40B4-BE49-F238E27FC236}">
                <a16:creationId xmlns:a16="http://schemas.microsoft.com/office/drawing/2014/main" id="{7F729BCC-6397-0221-A1D0-5A4CEA75C0DB}"/>
              </a:ext>
            </a:extLst>
          </p:cNvPr>
          <p:cNvSpPr>
            <a:spLocks noGrp="1"/>
          </p:cNvSpPr>
          <p:nvPr>
            <p:ph idx="1"/>
          </p:nvPr>
        </p:nvSpPr>
        <p:spPr>
          <a:xfrm>
            <a:off x="914559" y="3303055"/>
            <a:ext cx="13860000" cy="5419017"/>
          </a:xfrm>
        </p:spPr>
        <p:txBody>
          <a:bodyPr wrap="square" anchor="t">
            <a:normAutofit/>
          </a:bodyPr>
          <a:lstStyle/>
          <a:p>
            <a:pPr>
              <a:lnSpc>
                <a:spcPct val="90000"/>
              </a:lnSpc>
            </a:pPr>
            <a:r>
              <a:rPr lang="sv-SE" sz="2500" dirty="0"/>
              <a:t>Studenten har nu </a:t>
            </a:r>
            <a:r>
              <a:rPr lang="sv-SE" sz="2500" dirty="0">
                <a:effectLst/>
              </a:rPr>
              <a:t>en lugnare och mer produktiv lärsituation</a:t>
            </a:r>
          </a:p>
          <a:p>
            <a:pPr>
              <a:lnSpc>
                <a:spcPct val="90000"/>
              </a:lnSpc>
            </a:pPr>
            <a:r>
              <a:rPr lang="sv-SE" sz="2500" dirty="0"/>
              <a:t>S</a:t>
            </a:r>
            <a:r>
              <a:rPr lang="sv-SE" sz="2500" dirty="0">
                <a:effectLst/>
              </a:rPr>
              <a:t>tudenten kan på ett reflekterande sätt ta sig an arbetsuppgifter och förstå klientens situation</a:t>
            </a:r>
          </a:p>
          <a:p>
            <a:pPr>
              <a:lnSpc>
                <a:spcPct val="90000"/>
              </a:lnSpc>
            </a:pPr>
            <a:r>
              <a:rPr lang="sv-SE" sz="2500" dirty="0"/>
              <a:t>S</a:t>
            </a:r>
            <a:r>
              <a:rPr lang="sv-SE" sz="2500" dirty="0">
                <a:effectLst/>
              </a:rPr>
              <a:t>tudenten är mer medveten om vad den kan och vad den behöver utveckla</a:t>
            </a:r>
          </a:p>
          <a:p>
            <a:pPr>
              <a:lnSpc>
                <a:spcPct val="90000"/>
              </a:lnSpc>
            </a:pPr>
            <a:r>
              <a:rPr lang="sv-SE" sz="2500" dirty="0"/>
              <a:t>Kan koppla samma kunskap och </a:t>
            </a:r>
            <a:r>
              <a:rPr lang="sv-SE" sz="2500" dirty="0">
                <a:effectLst/>
              </a:rPr>
              <a:t>med teoretiska antaganden</a:t>
            </a:r>
          </a:p>
          <a:p>
            <a:pPr>
              <a:lnSpc>
                <a:spcPct val="90000"/>
              </a:lnSpc>
            </a:pPr>
            <a:r>
              <a:rPr lang="sv-SE" sz="2500" dirty="0">
                <a:effectLst/>
              </a:rPr>
              <a:t>Studenten kan reflektera över en arbetssituation men har svårt att förstå vad som behövde göras</a:t>
            </a:r>
          </a:p>
          <a:p>
            <a:pPr>
              <a:lnSpc>
                <a:spcPct val="90000"/>
              </a:lnSpc>
            </a:pPr>
            <a:r>
              <a:rPr lang="sv-SE" sz="2500" dirty="0"/>
              <a:t>Kan t</a:t>
            </a:r>
            <a:r>
              <a:rPr lang="sv-SE" sz="2500" dirty="0">
                <a:effectLst/>
              </a:rPr>
              <a:t>ill exempel förstå en klients reaktioner men svårt att handla i situationen </a:t>
            </a:r>
          </a:p>
          <a:p>
            <a:pPr>
              <a:lnSpc>
                <a:spcPct val="90000"/>
              </a:lnSpc>
            </a:pPr>
            <a:r>
              <a:rPr lang="sv-SE" sz="2500" dirty="0">
                <a:effectLst/>
              </a:rPr>
              <a:t>Handledaren kan låta studenten agera mer självständigt och understödja studenten</a:t>
            </a:r>
          </a:p>
          <a:p>
            <a:pPr>
              <a:lnSpc>
                <a:spcPct val="90000"/>
              </a:lnSpc>
            </a:pPr>
            <a:r>
              <a:rPr lang="sv-SE" sz="2500" dirty="0"/>
              <a:t>Bjuda in till </a:t>
            </a:r>
            <a:r>
              <a:rPr lang="sv-SE" sz="2500" dirty="0">
                <a:effectLst/>
              </a:rPr>
              <a:t>reflekterande samtal</a:t>
            </a:r>
          </a:p>
          <a:p>
            <a:pPr>
              <a:lnSpc>
                <a:spcPct val="90000"/>
              </a:lnSpc>
            </a:pPr>
            <a:r>
              <a:rPr lang="sv-SE" sz="2500" dirty="0">
                <a:effectLst/>
              </a:rPr>
              <a:t>I den här fasen finns möjlighet till yrkesmässig utveckling och livslångt lärande</a:t>
            </a:r>
          </a:p>
          <a:p>
            <a:pPr>
              <a:lnSpc>
                <a:spcPct val="90000"/>
              </a:lnSpc>
            </a:pPr>
            <a:r>
              <a:rPr lang="sv-SE" sz="2500" dirty="0"/>
              <a:t>Möjlighet att ge </a:t>
            </a:r>
            <a:r>
              <a:rPr lang="sv-SE" sz="2500" dirty="0">
                <a:effectLst/>
              </a:rPr>
              <a:t>positiv som negativ feedback</a:t>
            </a:r>
          </a:p>
          <a:p>
            <a:pPr>
              <a:lnSpc>
                <a:spcPct val="90000"/>
              </a:lnSpc>
            </a:pPr>
            <a:endParaRPr lang="sv-SE" sz="2500" dirty="0"/>
          </a:p>
        </p:txBody>
      </p:sp>
      <p:sp>
        <p:nvSpPr>
          <p:cNvPr id="4" name="Platshållare för datum 3">
            <a:extLst>
              <a:ext uri="{FF2B5EF4-FFF2-40B4-BE49-F238E27FC236}">
                <a16:creationId xmlns:a16="http://schemas.microsoft.com/office/drawing/2014/main" id="{6AF8D348-E2EC-B453-3F8D-361EEC2EE42D}"/>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7B76677B-69A2-C4D8-6CC8-20427BABB493}"/>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8</a:t>
            </a:fld>
            <a:endParaRPr lang="sv-SE"/>
          </a:p>
        </p:txBody>
      </p:sp>
    </p:spTree>
    <p:extLst>
      <p:ext uri="{BB962C8B-B14F-4D97-AF65-F5344CB8AC3E}">
        <p14:creationId xmlns:p14="http://schemas.microsoft.com/office/powerpoint/2010/main" val="395046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EB0B60B-0A41-1E75-47BF-68DCA591143B}"/>
              </a:ext>
            </a:extLst>
          </p:cNvPr>
          <p:cNvSpPr>
            <a:spLocks noGrp="1"/>
          </p:cNvSpPr>
          <p:nvPr>
            <p:ph type="title"/>
          </p:nvPr>
        </p:nvSpPr>
        <p:spPr>
          <a:xfrm>
            <a:off x="914559" y="1156075"/>
            <a:ext cx="13860000" cy="1715029"/>
          </a:xfrm>
        </p:spPr>
        <p:txBody>
          <a:bodyPr wrap="square" anchor="ctr">
            <a:normAutofit/>
          </a:bodyPr>
          <a:lstStyle/>
          <a:p>
            <a:r>
              <a:rPr lang="sv-SE" dirty="0"/>
              <a:t>Citat från en HSK-student</a:t>
            </a:r>
          </a:p>
        </p:txBody>
      </p:sp>
      <p:sp>
        <p:nvSpPr>
          <p:cNvPr id="3" name="Platshållare för innehåll 2">
            <a:extLst>
              <a:ext uri="{FF2B5EF4-FFF2-40B4-BE49-F238E27FC236}">
                <a16:creationId xmlns:a16="http://schemas.microsoft.com/office/drawing/2014/main" id="{C678E0DF-CA08-7FDF-CEC4-0DA0A30EA368}"/>
              </a:ext>
            </a:extLst>
          </p:cNvPr>
          <p:cNvSpPr>
            <a:spLocks noGrp="1"/>
          </p:cNvSpPr>
          <p:nvPr>
            <p:ph idx="1"/>
          </p:nvPr>
        </p:nvSpPr>
        <p:spPr>
          <a:xfrm>
            <a:off x="914559" y="3303055"/>
            <a:ext cx="13860000" cy="5419017"/>
          </a:xfrm>
        </p:spPr>
        <p:txBody>
          <a:bodyPr wrap="square" anchor="t">
            <a:normAutofit/>
          </a:bodyPr>
          <a:lstStyle/>
          <a:p>
            <a:pPr>
              <a:lnSpc>
                <a:spcPct val="90000"/>
              </a:lnSpc>
            </a:pPr>
            <a:r>
              <a:rPr lang="sv-SE" i="1" dirty="0">
                <a:effectLst/>
              </a:rPr>
              <a:t>- Jag har arbetat som socionom innan jag började studera till hälso- och sjukvårdskurator så jag har ju erfarenhet från yrket sedan tidigare, men nu när jag möter barn med funktionsnedsättning och deras föräldrar är det ett helt nytt sammanhang för mig. Dels andra arbetsuppgifter, dels att arbeta i team med andra professioner på </a:t>
            </a:r>
            <a:r>
              <a:rPr lang="sv-SE" i="1" dirty="0"/>
              <a:t>habiliteringen,</a:t>
            </a:r>
            <a:r>
              <a:rPr lang="sv-SE" i="1" dirty="0">
                <a:effectLst/>
              </a:rPr>
              <a:t> så därför är det viktigt för mig att få utbildning och handledning så att jag kan utvecklas i den nya professionen. Jag får självständigt träffa familjer i behandlingssamtal, och under handledning reflektera över mina erfarenheter.</a:t>
            </a:r>
          </a:p>
          <a:p>
            <a:pPr>
              <a:lnSpc>
                <a:spcPct val="90000"/>
              </a:lnSpc>
            </a:pPr>
            <a:endParaRPr lang="sv-SE" dirty="0"/>
          </a:p>
        </p:txBody>
      </p:sp>
      <p:sp>
        <p:nvSpPr>
          <p:cNvPr id="4" name="Platshållare för datum 3">
            <a:extLst>
              <a:ext uri="{FF2B5EF4-FFF2-40B4-BE49-F238E27FC236}">
                <a16:creationId xmlns:a16="http://schemas.microsoft.com/office/drawing/2014/main" id="{29984022-AE15-78CC-9052-A40B4B60C43A}"/>
              </a:ext>
            </a:extLst>
          </p:cNvPr>
          <p:cNvSpPr>
            <a:spLocks noGrp="1"/>
          </p:cNvSpPr>
          <p:nvPr>
            <p:ph type="dt" sz="half" idx="10"/>
          </p:nvPr>
        </p:nvSpPr>
        <p:spPr>
          <a:xfrm>
            <a:off x="914559" y="9537468"/>
            <a:ext cx="4267941" cy="547857"/>
          </a:xfrm>
        </p:spPr>
        <p:txBody>
          <a:bodyPr wrap="square" anchor="ctr">
            <a:normAutofit/>
          </a:bodyPr>
          <a:lstStyle/>
          <a:p>
            <a:pPr>
              <a:spcAft>
                <a:spcPts val="600"/>
              </a:spcAft>
            </a:pPr>
            <a:fld id="{560A1C52-65FD-1347-B6D6-4B8A3A5C1D83}" type="datetime1">
              <a:rPr lang="sv-SE" smtClean="0"/>
              <a:pPr>
                <a:spcAft>
                  <a:spcPts val="600"/>
                </a:spcAft>
              </a:pPr>
              <a:t>2024-11-03</a:t>
            </a:fld>
            <a:endParaRPr lang="sv-SE"/>
          </a:p>
        </p:txBody>
      </p:sp>
      <p:sp>
        <p:nvSpPr>
          <p:cNvPr id="5" name="Platshållare för bildnummer 4">
            <a:extLst>
              <a:ext uri="{FF2B5EF4-FFF2-40B4-BE49-F238E27FC236}">
                <a16:creationId xmlns:a16="http://schemas.microsoft.com/office/drawing/2014/main" id="{B707F3DE-6AA6-7A03-AFCC-83045AD34552}"/>
              </a:ext>
            </a:extLst>
          </p:cNvPr>
          <p:cNvSpPr>
            <a:spLocks noGrp="1"/>
          </p:cNvSpPr>
          <p:nvPr>
            <p:ph type="sldNum" sz="quarter" idx="11"/>
          </p:nvPr>
        </p:nvSpPr>
        <p:spPr>
          <a:xfrm>
            <a:off x="13108675" y="9537468"/>
            <a:ext cx="4267941" cy="547857"/>
          </a:xfrm>
        </p:spPr>
        <p:txBody>
          <a:bodyPr wrap="square" anchor="ctr">
            <a:normAutofit/>
          </a:bodyPr>
          <a:lstStyle/>
          <a:p>
            <a:pPr>
              <a:spcAft>
                <a:spcPts val="600"/>
              </a:spcAft>
            </a:pPr>
            <a:fld id="{93E21094-39C8-7141-9D46-EE65846EEE17}" type="slidenum">
              <a:rPr lang="sv-SE" smtClean="0"/>
              <a:pPr>
                <a:spcAft>
                  <a:spcPts val="600"/>
                </a:spcAft>
              </a:pPr>
              <a:t>9</a:t>
            </a:fld>
            <a:endParaRPr lang="sv-SE"/>
          </a:p>
        </p:txBody>
      </p:sp>
    </p:spTree>
    <p:extLst>
      <p:ext uri="{BB962C8B-B14F-4D97-AF65-F5344CB8AC3E}">
        <p14:creationId xmlns:p14="http://schemas.microsoft.com/office/powerpoint/2010/main" val="1320826202"/>
      </p:ext>
    </p:extLst>
  </p:cSld>
  <p:clrMapOvr>
    <a:masterClrMapping/>
  </p:clrMapOvr>
</p:sld>
</file>

<file path=ppt/theme/theme1.xml><?xml version="1.0" encoding="utf-8"?>
<a:theme xmlns:a="http://schemas.openxmlformats.org/drawingml/2006/main" name="Presentation_revidera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esentation1" id="{6724DE01-C255-4C73-8B2A-6C837F149D5F}" vid="{888224F4-0743-4062-B255-8A33568170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powerpointmall_svenska (6)</Template>
  <TotalTime>230</TotalTime>
  <Words>1021</Words>
  <Application>Microsoft Office PowerPoint</Application>
  <PresentationFormat>Anpassad</PresentationFormat>
  <Paragraphs>111</Paragraphs>
  <Slides>12</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12</vt:i4>
      </vt:variant>
    </vt:vector>
  </HeadingPairs>
  <TitlesOfParts>
    <vt:vector size="18" baseType="lpstr">
      <vt:lpstr>ＭＳ Ｐゴシック</vt:lpstr>
      <vt:lpstr>Arial</vt:lpstr>
      <vt:lpstr>Calibri</vt:lpstr>
      <vt:lpstr>Sabon LT Std</vt:lpstr>
      <vt:lpstr>Trade Gothic LT Std Bold</vt:lpstr>
      <vt:lpstr>Presentation_reviderad</vt:lpstr>
      <vt:lpstr>Att mogna till socialarbetare - en professionell utvecklingsprocess</vt:lpstr>
      <vt:lpstr>Utgångspunkt</vt:lpstr>
      <vt:lpstr>Bakgrund</vt:lpstr>
      <vt:lpstr>Vem var Bertha Reynolds?</vt:lpstr>
      <vt:lpstr>Utvecklingsprocess i fem faser</vt:lpstr>
      <vt:lpstr>Den självcentrerade fasen</vt:lpstr>
      <vt:lpstr>Bära- eller bristafasen</vt:lpstr>
      <vt:lpstr>Förståelse av situationen utan förmåga att handla utifrån förståelsen</vt:lpstr>
      <vt:lpstr>Citat från en HSK-student</vt:lpstr>
      <vt:lpstr>Förmåga att både förstå och handla utifrån förståelsen</vt:lpstr>
      <vt:lpstr>Förmåga att förmedla det egna yrkeskunnandet</vt:lpstr>
      <vt:lpstr>Sammanfattning och konklusion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Thomas Strandberg</dc:creator>
  <cp:lastModifiedBy>Alexandru Panican</cp:lastModifiedBy>
  <cp:revision>20</cp:revision>
  <dcterms:created xsi:type="dcterms:W3CDTF">2024-10-28T15:57:09Z</dcterms:created>
  <dcterms:modified xsi:type="dcterms:W3CDTF">2024-11-03T16:15:39Z</dcterms:modified>
</cp:coreProperties>
</file>